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83" r:id="rId5"/>
    <p:sldId id="257" r:id="rId6"/>
    <p:sldId id="258" r:id="rId7"/>
    <p:sldId id="259" r:id="rId8"/>
    <p:sldId id="260" r:id="rId9"/>
    <p:sldId id="279" r:id="rId10"/>
    <p:sldId id="274" r:id="rId11"/>
    <p:sldId id="275" r:id="rId12"/>
    <p:sldId id="271" r:id="rId13"/>
    <p:sldId id="284" r:id="rId14"/>
    <p:sldId id="276" r:id="rId15"/>
    <p:sldId id="285" r:id="rId16"/>
    <p:sldId id="262" r:id="rId17"/>
    <p:sldId id="278" r:id="rId18"/>
    <p:sldId id="263" r:id="rId19"/>
    <p:sldId id="272" r:id="rId20"/>
    <p:sldId id="273" r:id="rId21"/>
    <p:sldId id="277" r:id="rId22"/>
  </p:sldIdLst>
  <p:sldSz cx="12192000" cy="6858000"/>
  <p:notesSz cx="6810375"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3B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094CA5-FCB1-4F50-BB29-7094487E0D56}" v="10" dt="2026-09-15T15:16:45.4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9" autoAdjust="0"/>
    <p:restoredTop sz="59806" autoAdjust="0"/>
  </p:normalViewPr>
  <p:slideViewPr>
    <p:cSldViewPr snapToGrid="0">
      <p:cViewPr varScale="1">
        <p:scale>
          <a:sx n="66" d="100"/>
          <a:sy n="66" d="100"/>
        </p:scale>
        <p:origin x="230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885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7636" y="0"/>
            <a:ext cx="2951163" cy="498852"/>
          </a:xfrm>
          <a:prstGeom prst="rect">
            <a:avLst/>
          </a:prstGeom>
        </p:spPr>
        <p:txBody>
          <a:bodyPr vert="horz" lIns="91440" tIns="45720" rIns="91440" bIns="45720" rtlCol="0"/>
          <a:lstStyle>
            <a:lvl1pPr algn="r">
              <a:defRPr sz="1200"/>
            </a:lvl1pPr>
          </a:lstStyle>
          <a:p>
            <a:fld id="{AA6E1F1B-E794-4EA0-A510-74B0CFDD4A95}" type="datetimeFigureOut">
              <a:rPr lang="en-GB" smtClean="0"/>
              <a:t>12/10/2026</a:t>
            </a:fld>
            <a:endParaRPr lang="en-GB" dirty="0"/>
          </a:p>
        </p:txBody>
      </p:sp>
      <p:sp>
        <p:nvSpPr>
          <p:cNvPr id="4" name="Slide Image Placeholder 3"/>
          <p:cNvSpPr>
            <a:spLocks noGrp="1" noRot="1" noChangeAspect="1"/>
          </p:cNvSpPr>
          <p:nvPr>
            <p:ph type="sldImg" idx="2"/>
          </p:nvPr>
        </p:nvSpPr>
        <p:spPr>
          <a:xfrm>
            <a:off x="422275" y="1243013"/>
            <a:ext cx="5965825" cy="335597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1038" y="4784835"/>
            <a:ext cx="544830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163" cy="49885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7636" y="9443662"/>
            <a:ext cx="2951163" cy="498851"/>
          </a:xfrm>
          <a:prstGeom prst="rect">
            <a:avLst/>
          </a:prstGeom>
        </p:spPr>
        <p:txBody>
          <a:bodyPr vert="horz" lIns="91440" tIns="45720" rIns="91440" bIns="45720" rtlCol="0" anchor="b"/>
          <a:lstStyle>
            <a:lvl1pPr algn="r">
              <a:defRPr sz="1200"/>
            </a:lvl1pPr>
          </a:lstStyle>
          <a:p>
            <a:fld id="{AC5E1D83-A1CE-455E-AC59-91924A03B921}" type="slidenum">
              <a:rPr lang="en-GB" smtClean="0"/>
              <a:t>‹#›</a:t>
            </a:fld>
            <a:endParaRPr lang="en-GB" dirty="0"/>
          </a:p>
        </p:txBody>
      </p:sp>
    </p:spTree>
    <p:extLst>
      <p:ext uri="{BB962C8B-B14F-4D97-AF65-F5344CB8AC3E}">
        <p14:creationId xmlns:p14="http://schemas.microsoft.com/office/powerpoint/2010/main" val="607611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growth.wmca.org.u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2498D-3B0C-A3FA-17CC-6F40FC650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72A67-45BD-CA1E-9E44-A7E19C800D7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8D1A0D-58CA-1AFC-1195-30929BB97F08}"/>
              </a:ext>
            </a:extLst>
          </p:cNvPr>
          <p:cNvSpPr>
            <a:spLocks noGrp="1"/>
          </p:cNvSpPr>
          <p:nvPr>
            <p:ph type="body" idx="1"/>
          </p:nvPr>
        </p:nvSpPr>
        <p:spPr/>
        <p:txBody>
          <a:bodyPr/>
          <a:lstStyle/>
          <a:p>
            <a:r>
              <a:rPr lang="en-GB" sz="1000" dirty="0"/>
              <a:t>Today / Now </a:t>
            </a:r>
            <a:r>
              <a:rPr lang="en-GB" sz="1000" i="1" dirty="0"/>
              <a:t>(if you have added this slide deck to the general ATE slide deck) </a:t>
            </a:r>
            <a:r>
              <a:rPr lang="en-GB" sz="1000" i="0" dirty="0"/>
              <a:t>we are going to have a look at the West Midlands more specifically and what the labour market is like here. </a:t>
            </a:r>
          </a:p>
          <a:p>
            <a:endParaRPr lang="en-GB" sz="1000" i="0" dirty="0"/>
          </a:p>
          <a:p>
            <a:r>
              <a:rPr lang="en-GB" sz="1000" i="1" dirty="0"/>
              <a:t>Optional audience question:</a:t>
            </a:r>
            <a:endParaRPr lang="en-GB" sz="1000" i="0" dirty="0"/>
          </a:p>
          <a:p>
            <a:r>
              <a:rPr lang="en-GB" sz="1000" i="0" dirty="0"/>
              <a:t>Does anyone know what the term ‘labour market’ means or describes? Or know anything about it?</a:t>
            </a:r>
          </a:p>
          <a:p>
            <a:endParaRPr lang="en-GB" sz="100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We could also call the labour market the ‘job market’ and it describes the current employment situation in a whole country or in a more specific area, and we’re going to look at both of those today.</a:t>
            </a:r>
          </a:p>
          <a:p>
            <a:endParaRPr lang="en-GB" dirty="0"/>
          </a:p>
        </p:txBody>
      </p:sp>
      <p:sp>
        <p:nvSpPr>
          <p:cNvPr id="4" name="Slide Number Placeholder 3">
            <a:extLst>
              <a:ext uri="{FF2B5EF4-FFF2-40B4-BE49-F238E27FC236}">
                <a16:creationId xmlns:a16="http://schemas.microsoft.com/office/drawing/2014/main" id="{1ACFE5F5-FA4F-C84A-CACA-1FE013B26D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5E1D83-A1CE-455E-AC59-91924A03B9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9864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t>The labour market is a phrase that describes how many jobs are available, how many people want them and which skills employers are looking for.</a:t>
            </a:r>
          </a:p>
          <a:p>
            <a:pPr marL="0" indent="0">
              <a:buFont typeface="Arial" panose="020B0604020202020204" pitchFamily="34" charset="0"/>
              <a:buNone/>
            </a:pPr>
            <a:endParaRPr lang="en-GB" sz="1000" dirty="0"/>
          </a:p>
          <a:p>
            <a:pPr marL="0" indent="0">
              <a:buFont typeface="Arial" panose="020B0604020202020204" pitchFamily="34" charset="0"/>
              <a:buNone/>
            </a:pPr>
            <a:r>
              <a:rPr lang="en-GB" sz="1000" dirty="0"/>
              <a:t>It’s important to know that the labour market changes all the time. Some jobs will decline or disappear, whilst other new roles will appear and evolve. When we’re thinking about careers and future options, we should also consider which sectors and job roles are going to increase. The government calls these growth sectors.</a:t>
            </a:r>
          </a:p>
          <a:p>
            <a:pPr marL="0" indent="0">
              <a:buFont typeface="Arial" panose="020B0604020202020204" pitchFamily="34" charset="0"/>
              <a:buNone/>
            </a:pPr>
            <a:endParaRPr lang="en-GB" sz="1000" dirty="0"/>
          </a:p>
          <a:p>
            <a:pPr marL="0" indent="0">
              <a:buFont typeface="Arial" panose="020B0604020202020204" pitchFamily="34" charset="0"/>
              <a:buNone/>
            </a:pPr>
            <a:r>
              <a:rPr lang="en-GB" sz="1000" i="1" dirty="0"/>
              <a:t>Optional audience interaction:</a:t>
            </a:r>
            <a:endParaRPr lang="en-GB" sz="1000" i="0" dirty="0"/>
          </a:p>
          <a:p>
            <a:pPr marL="0" indent="0">
              <a:buFont typeface="Arial" panose="020B0604020202020204" pitchFamily="34" charset="0"/>
              <a:buNone/>
            </a:pPr>
            <a:r>
              <a:rPr lang="en-GB" sz="1000" i="0" dirty="0"/>
              <a:t>Can you think of a job that was common in the past but has declined or disappeared now?</a:t>
            </a:r>
          </a:p>
          <a:p>
            <a:pPr marL="0" indent="0">
              <a:buFont typeface="Arial" panose="020B0604020202020204" pitchFamily="34" charset="0"/>
              <a:buNone/>
            </a:pPr>
            <a:endParaRPr lang="en-GB" sz="1000" i="1" dirty="0"/>
          </a:p>
          <a:p>
            <a:pPr marL="0" indent="0">
              <a:buFont typeface="Arial" panose="020B0604020202020204" pitchFamily="34" charset="0"/>
              <a:buNone/>
            </a:pPr>
            <a:r>
              <a:rPr lang="en-GB" sz="1000" i="1" dirty="0"/>
              <a:t>Example answers:</a:t>
            </a:r>
          </a:p>
          <a:p>
            <a:pPr marL="171450" indent="-171450">
              <a:buFont typeface="Arial" panose="020B0604020202020204" pitchFamily="34" charset="0"/>
              <a:buChar char="•"/>
            </a:pPr>
            <a:r>
              <a:rPr lang="en-GB" sz="1000" b="1" dirty="0"/>
              <a:t>Video rental shop assistant</a:t>
            </a:r>
            <a:r>
              <a:rPr lang="en-GB" sz="1000" dirty="0"/>
              <a:t> - shops like Blockbuster employed staff to manage physical tapes and DVDs – now we have streaming platforms and automated digital libraries.</a:t>
            </a:r>
          </a:p>
          <a:p>
            <a:pPr marL="171450" indent="-171450">
              <a:buFont typeface="Arial" panose="020B0604020202020204" pitchFamily="34" charset="0"/>
              <a:buChar char="•"/>
            </a:pPr>
            <a:r>
              <a:rPr lang="en-GB" sz="1000" b="1" dirty="0"/>
              <a:t>Typist / word‑processing operator</a:t>
            </a:r>
            <a:r>
              <a:rPr lang="en-GB" sz="1000" dirty="0"/>
              <a:t> - offices once relied on dedicated staff to type letters, reports and forms for colleagues and then to post or fax them. This would’ve been the case in our school / college, but now everyone has personal computers and office software documents are sent via email.</a:t>
            </a:r>
          </a:p>
          <a:p>
            <a:pPr marL="171450" indent="-171450">
              <a:buFont typeface="Arial" panose="020B0604020202020204" pitchFamily="34" charset="0"/>
              <a:buChar char="•"/>
            </a:pPr>
            <a:r>
              <a:rPr lang="en-GB" sz="1000" b="1" dirty="0"/>
              <a:t>Directory enquiries operator</a:t>
            </a:r>
            <a:r>
              <a:rPr lang="en-GB" sz="1000" dirty="0"/>
              <a:t> - people phoned a number to ask for someone’s telephone number, but now we have online search engines and digital contact directories.</a:t>
            </a:r>
          </a:p>
          <a:p>
            <a:pPr marL="171450" indent="-171450">
              <a:buFont typeface="Arial" panose="020B0604020202020204" pitchFamily="34" charset="0"/>
              <a:buChar char="•"/>
            </a:pPr>
            <a:r>
              <a:rPr lang="en-GB" sz="1000" b="1" dirty="0"/>
              <a:t>Paste‑up artist </a:t>
            </a:r>
            <a:r>
              <a:rPr lang="en-GB" sz="1000" dirty="0"/>
              <a:t>(newspaper and magazine layout) - before digital publishing, staff physically cut and arranged content on boards but now it is digital.</a:t>
            </a:r>
          </a:p>
          <a:p>
            <a:pPr marL="171450" indent="-171450">
              <a:buFont typeface="Arial" panose="020B0604020202020204" pitchFamily="34" charset="0"/>
              <a:buChar char="•"/>
            </a:pPr>
            <a:r>
              <a:rPr lang="en-GB" sz="1000" b="1" dirty="0"/>
              <a:t>Traditional travel agent</a:t>
            </a:r>
            <a:r>
              <a:rPr lang="en-GB" sz="1000" dirty="0"/>
              <a:t> (walk‑in model) - booking holidays with in‑person agents haw decreased with</a:t>
            </a:r>
            <a:r>
              <a:rPr lang="en-GB" sz="1000" b="0" dirty="0"/>
              <a:t> online </a:t>
            </a:r>
            <a:r>
              <a:rPr lang="en-GB" sz="1000" dirty="0"/>
              <a:t>booking platforms and comparison sites.</a:t>
            </a:r>
          </a:p>
          <a:p>
            <a:pPr marL="0" indent="0">
              <a:buFont typeface="Arial" panose="020B0604020202020204" pitchFamily="34" charset="0"/>
              <a:buNone/>
            </a:pPr>
            <a:endParaRPr lang="en-GB" i="1" dirty="0"/>
          </a:p>
        </p:txBody>
      </p:sp>
      <p:sp>
        <p:nvSpPr>
          <p:cNvPr id="4" name="Slide Number Placeholder 3"/>
          <p:cNvSpPr>
            <a:spLocks noGrp="1"/>
          </p:cNvSpPr>
          <p:nvPr>
            <p:ph type="sldNum" sz="quarter" idx="5"/>
          </p:nvPr>
        </p:nvSpPr>
        <p:spPr/>
        <p:txBody>
          <a:bodyPr/>
          <a:lstStyle/>
          <a:p>
            <a:fld id="{AC5E1D83-A1CE-455E-AC59-91924A03B921}" type="slidenum">
              <a:rPr lang="en-GB" smtClean="0"/>
              <a:t>2</a:t>
            </a:fld>
            <a:endParaRPr lang="en-GB" dirty="0"/>
          </a:p>
        </p:txBody>
      </p:sp>
    </p:spTree>
    <p:extLst>
      <p:ext uri="{BB962C8B-B14F-4D97-AF65-F5344CB8AC3E}">
        <p14:creationId xmlns:p14="http://schemas.microsoft.com/office/powerpoint/2010/main" val="57366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t>Understanding the labour market and growth sectors is important for lots of reasons and it’s something you may not have thought about before. But if you’re starting to think about jobs you want to do in the future, it’s a really good idea to think about which jobs are available and if there will be opportunities in the area you live or want to live.</a:t>
            </a:r>
          </a:p>
          <a:p>
            <a:endParaRPr lang="en-GB" sz="1000" dirty="0"/>
          </a:p>
          <a:p>
            <a:r>
              <a:rPr lang="en-GB" sz="1000" dirty="0"/>
              <a:t>On the screen you can see some of the reasons why it’s important to understand the labour market:</a:t>
            </a:r>
          </a:p>
          <a:p>
            <a:endParaRPr lang="en-GB" sz="1000" dirty="0"/>
          </a:p>
          <a:p>
            <a:pPr marL="171450" indent="-171450">
              <a:buFont typeface="Arial" panose="020B0604020202020204" pitchFamily="34" charset="0"/>
              <a:buChar char="•"/>
            </a:pPr>
            <a:r>
              <a:rPr lang="en-GB" sz="1000" b="1" dirty="0"/>
              <a:t>See where future jobs will be</a:t>
            </a:r>
            <a:r>
              <a:rPr lang="en-GB" sz="1000" dirty="0"/>
              <a:t> – this is fundamental to helping you consider what your options are.</a:t>
            </a:r>
          </a:p>
          <a:p>
            <a:pPr marL="171450" indent="-171450">
              <a:buFont typeface="Arial" panose="020B0604020202020204" pitchFamily="34" charset="0"/>
              <a:buChar char="•"/>
            </a:pPr>
            <a:r>
              <a:rPr lang="en-GB" sz="1000" b="1" dirty="0"/>
              <a:t>Understand the skills local employers want</a:t>
            </a:r>
            <a:r>
              <a:rPr lang="en-GB" sz="1000" dirty="0"/>
              <a:t> – if you know which jobs are going to be available, you can make sure you work on developing relevant skills.</a:t>
            </a:r>
          </a:p>
          <a:p>
            <a:pPr marL="171450" indent="-171450">
              <a:buFont typeface="Arial" panose="020B0604020202020204" pitchFamily="34" charset="0"/>
              <a:buChar char="•"/>
            </a:pPr>
            <a:r>
              <a:rPr lang="en-GB" sz="1000" b="1" dirty="0"/>
              <a:t>Find study and work options you can get to</a:t>
            </a:r>
            <a:r>
              <a:rPr lang="en-GB" sz="1000" dirty="0"/>
              <a:t> – if you want to stay living where you are now, understanding what employers and jobs there are that you could actually travel to is really important.</a:t>
            </a:r>
          </a:p>
          <a:p>
            <a:pPr marL="171450" indent="-171450">
              <a:buFont typeface="Arial" panose="020B0604020202020204" pitchFamily="34" charset="0"/>
              <a:buChar char="•"/>
            </a:pPr>
            <a:r>
              <a:rPr lang="en-GB" sz="1000" b="1" dirty="0"/>
              <a:t>Make informed decisions about your next steps (including which subjects you choose)</a:t>
            </a:r>
            <a:r>
              <a:rPr lang="en-GB" sz="1000" dirty="0"/>
              <a:t> – </a:t>
            </a:r>
            <a:r>
              <a:rPr lang="en-GB" sz="1000" i="1" dirty="0"/>
              <a:t>Speaker note: this will depend on which year group you are delivering to and when during the academic year – for example if it’s to year 9, they might have already chosen their GCSE options – </a:t>
            </a:r>
            <a:r>
              <a:rPr lang="en-GB" sz="1000" i="0" dirty="0"/>
              <a:t>if you know there are going to be lots of jobs in a particular area that you would like to do, it may be that you consider this when you are considering your next steps in education.</a:t>
            </a:r>
            <a:endParaRPr lang="en-GB" sz="1000" dirty="0"/>
          </a:p>
          <a:p>
            <a:pPr marL="171450" indent="-171450">
              <a:buFont typeface="Arial" panose="020B0604020202020204" pitchFamily="34" charset="0"/>
              <a:buChar char="•"/>
            </a:pPr>
            <a:r>
              <a:rPr lang="en-GB" sz="1000" b="1" dirty="0"/>
              <a:t>Feel more confident about your future</a:t>
            </a:r>
            <a:r>
              <a:rPr lang="en-GB" sz="1000" dirty="0"/>
              <a:t> - if you don’t know what you want to do, understanding what jobs are going to be out there can give you some inspiration and confidence, as well as help you know what you could do to work towards them. </a:t>
            </a:r>
          </a:p>
          <a:p>
            <a:pPr marL="171450" indent="-171450">
              <a:buFont typeface="Arial" panose="020B0604020202020204" pitchFamily="34" charset="0"/>
              <a:buChar char="•"/>
            </a:pPr>
            <a:r>
              <a:rPr lang="en-GB" sz="1000" b="1" dirty="0"/>
              <a:t>Understand how your local area works</a:t>
            </a:r>
            <a:r>
              <a:rPr lang="en-GB" sz="1000" b="0" dirty="0"/>
              <a:t> – knowing what your local area is like and what employers and roles there are and might be is really important.</a:t>
            </a:r>
            <a:endParaRPr lang="en-GB" sz="1050" b="1" dirty="0"/>
          </a:p>
        </p:txBody>
      </p:sp>
      <p:sp>
        <p:nvSpPr>
          <p:cNvPr id="4" name="Slide Number Placeholder 3"/>
          <p:cNvSpPr>
            <a:spLocks noGrp="1"/>
          </p:cNvSpPr>
          <p:nvPr>
            <p:ph type="sldNum" sz="quarter" idx="5"/>
          </p:nvPr>
        </p:nvSpPr>
        <p:spPr/>
        <p:txBody>
          <a:bodyPr/>
          <a:lstStyle/>
          <a:p>
            <a:fld id="{AC5E1D83-A1CE-455E-AC59-91924A03B921}" type="slidenum">
              <a:rPr lang="en-GB" smtClean="0"/>
              <a:t>3</a:t>
            </a:fld>
            <a:endParaRPr lang="en-GB" dirty="0"/>
          </a:p>
        </p:txBody>
      </p:sp>
    </p:spTree>
    <p:extLst>
      <p:ext uri="{BB962C8B-B14F-4D97-AF65-F5344CB8AC3E}">
        <p14:creationId xmlns:p14="http://schemas.microsoft.com/office/powerpoint/2010/main" val="1838613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t>The government looks at the labour market, and which areas are ‘growth sectors’, because they need a clear picture of what kinds of jobs the country will need in the future and what skills people will need to do them.</a:t>
            </a:r>
          </a:p>
          <a:p>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A study called ‘Labour market and skills projections: 2020-2035’ shows which sectors are likely to expand. This helps the government understand where future workers will be needed and adjust funding, apprenticeships and qualifications so young people can train for those roles.</a:t>
            </a:r>
          </a:p>
          <a:p>
            <a:endParaRPr lang="en-GB" sz="1000" dirty="0"/>
          </a:p>
          <a:p>
            <a:r>
              <a:rPr lang="en-GB" sz="1000" dirty="0"/>
              <a:t>They have found that </a:t>
            </a:r>
            <a:r>
              <a:rPr lang="en-GB" sz="1000" b="1" dirty="0"/>
              <a:t>nationally</a:t>
            </a:r>
            <a:r>
              <a:rPr lang="en-GB" sz="1000" b="0" dirty="0"/>
              <a:t> the biggest growth sectors will be Information Technology, Education, Health &amp; Social Work and Professional Services (this includes roles in the legal sector, finance and accounting, business and management consultation, marketing, HR and many more).</a:t>
            </a:r>
          </a:p>
          <a:p>
            <a:endParaRPr lang="en-GB" sz="1000" b="0" dirty="0"/>
          </a:p>
          <a:p>
            <a:endParaRPr lang="en-GB" sz="1100" b="0" dirty="0"/>
          </a:p>
        </p:txBody>
      </p:sp>
      <p:sp>
        <p:nvSpPr>
          <p:cNvPr id="4" name="Slide Number Placeholder 3"/>
          <p:cNvSpPr>
            <a:spLocks noGrp="1"/>
          </p:cNvSpPr>
          <p:nvPr>
            <p:ph type="sldNum" sz="quarter" idx="5"/>
          </p:nvPr>
        </p:nvSpPr>
        <p:spPr/>
        <p:txBody>
          <a:bodyPr/>
          <a:lstStyle/>
          <a:p>
            <a:fld id="{AC5E1D83-A1CE-455E-AC59-91924A03B921}" type="slidenum">
              <a:rPr lang="en-GB" smtClean="0"/>
              <a:t>4</a:t>
            </a:fld>
            <a:endParaRPr lang="en-GB" dirty="0"/>
          </a:p>
        </p:txBody>
      </p:sp>
    </p:spTree>
    <p:extLst>
      <p:ext uri="{BB962C8B-B14F-4D97-AF65-F5344CB8AC3E}">
        <p14:creationId xmlns:p14="http://schemas.microsoft.com/office/powerpoint/2010/main" val="813680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t>It is also important to look locally, as we discussed earlier. Different regions grow in different ways. Projections help local leaders understand which jobs are coming to their area so they can shape local training, colleges and employer partnerships. The government study publishes regional and local breakdowns for this reason.</a:t>
            </a:r>
          </a:p>
          <a:p>
            <a:endParaRPr lang="en-GB" sz="10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The labour market study showed that in the </a:t>
            </a:r>
            <a:r>
              <a:rPr lang="en-GB" sz="1000" b="1" dirty="0"/>
              <a:t>West Midlands,</a:t>
            </a:r>
            <a:r>
              <a:rPr lang="en-GB" sz="1000" b="0" dirty="0"/>
              <a:t> the biggest growth sectors will be </a:t>
            </a:r>
            <a:r>
              <a:rPr lang="en-GB" sz="1000" b="1" dirty="0"/>
              <a:t>Education</a:t>
            </a:r>
            <a:r>
              <a:rPr lang="en-GB" sz="1000" b="0" dirty="0"/>
              <a:t>, </a:t>
            </a:r>
            <a:r>
              <a:rPr lang="en-GB" sz="1000" b="1" dirty="0"/>
              <a:t>Health &amp; Social Work</a:t>
            </a:r>
            <a:r>
              <a:rPr lang="en-GB" sz="1000" b="0" dirty="0"/>
              <a:t>, </a:t>
            </a:r>
            <a:r>
              <a:rPr lang="en-GB" sz="1000" b="1" dirty="0"/>
              <a:t>Professional Services </a:t>
            </a:r>
            <a:r>
              <a:rPr lang="en-GB" sz="1000" b="0" dirty="0"/>
              <a:t>(this includes roles in the legal sector, finance and accounting, business and management consultation, marketing, HR and many more) </a:t>
            </a:r>
            <a:r>
              <a:rPr lang="en-GB" sz="1000" b="1" dirty="0"/>
              <a:t>Support Services</a:t>
            </a:r>
            <a:r>
              <a:rPr lang="en-GB" sz="1000" b="0" dirty="0"/>
              <a:t> (which includes roles in Health &amp; Safety, Security, Transport, Logistics, Facilities, Administrative &amp; Operational Support and many more) and </a:t>
            </a:r>
            <a:r>
              <a:rPr lang="en-GB" sz="1000" b="1" dirty="0"/>
              <a:t>Wholesale &amp; Retail Trade </a:t>
            </a:r>
            <a:r>
              <a:rPr lang="en-GB" sz="1000" b="0" dirty="0"/>
              <a:t>(which includes a huge range of roles linked to moving and supplying goods, selling goods and supporting the whole operation of wholesale and retail).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dirty="0"/>
              <a:t>This doesn’t mean there aren’t lots of roles in other areas too, but it is really worth looking into growth sectors carefully and thinking about which roles might interest you – you will probably be really surprised at the wide range of interesting roles you may not have considered or even heard of!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AC5E1D83-A1CE-455E-AC59-91924A03B921}" type="slidenum">
              <a:rPr lang="en-GB" smtClean="0"/>
              <a:t>5</a:t>
            </a:fld>
            <a:endParaRPr lang="en-GB" dirty="0"/>
          </a:p>
        </p:txBody>
      </p:sp>
    </p:spTree>
    <p:extLst>
      <p:ext uri="{BB962C8B-B14F-4D97-AF65-F5344CB8AC3E}">
        <p14:creationId xmlns:p14="http://schemas.microsoft.com/office/powerpoint/2010/main" val="1775529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D2990-4446-7CEA-EA2C-E0159A5818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BB8A1C-EB42-B9AA-E6B7-64076110F49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5C7BFC8-9F3D-6D50-4D47-9A5D14CBA5CB}"/>
              </a:ext>
            </a:extLst>
          </p:cNvPr>
          <p:cNvSpPr>
            <a:spLocks noGrp="1"/>
          </p:cNvSpPr>
          <p:nvPr>
            <p:ph type="body" idx="1"/>
          </p:nvPr>
        </p:nvSpPr>
        <p:spPr/>
        <p:txBody>
          <a:bodyPr/>
          <a:lstStyle/>
          <a:p>
            <a:r>
              <a:rPr lang="en-GB" sz="1100" i="0" dirty="0"/>
              <a:t>The West Midlands is a big region, so it is also a good idea to look </a:t>
            </a:r>
            <a:r>
              <a:rPr lang="en-GB" sz="1100" b="1" i="0" dirty="0"/>
              <a:t>more closely </a:t>
            </a:r>
            <a:r>
              <a:rPr lang="en-GB" sz="1100" i="0" dirty="0"/>
              <a:t>at </a:t>
            </a:r>
            <a:r>
              <a:rPr lang="en-GB" sz="1100" b="0" i="0" u="none" dirty="0"/>
              <a:t>our</a:t>
            </a:r>
            <a:r>
              <a:rPr lang="en-GB" sz="1100" i="0" u="none" dirty="0"/>
              <a:t> </a:t>
            </a:r>
            <a:r>
              <a:rPr lang="en-GB" sz="1100" i="0" dirty="0"/>
              <a:t>local area and the growth sectors.  </a:t>
            </a:r>
          </a:p>
          <a:p>
            <a:endParaRPr lang="en-GB"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The </a:t>
            </a:r>
            <a:r>
              <a:rPr lang="en-GB" sz="1100" b="1" dirty="0"/>
              <a:t>West Midlands region </a:t>
            </a:r>
            <a:r>
              <a:rPr lang="en-GB" sz="1100" dirty="0"/>
              <a:t>includes the areas where we live including, </a:t>
            </a:r>
            <a:r>
              <a:rPr lang="en-GB" sz="1100" b="1" dirty="0"/>
              <a:t>Birmingham, Solihull, Coventry, Sandwell, Dudley, Walsall and Wolverhampton,.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dirty="0"/>
              <a:t>Different regions grow in different ways. For our region - the West Midlands, </a:t>
            </a:r>
            <a:r>
              <a:rPr lang="en-GB" sz="1100" b="1" dirty="0"/>
              <a:t>The West Midlands Combined Authority </a:t>
            </a:r>
            <a:r>
              <a:rPr lang="en-GB" sz="1100" dirty="0"/>
              <a:t>has also published a regional growth plan to grow investment, skills and jobs for the future.</a:t>
            </a:r>
          </a:p>
          <a:p>
            <a:endParaRPr lang="en-GB" sz="1100" dirty="0"/>
          </a:p>
        </p:txBody>
      </p:sp>
      <p:sp>
        <p:nvSpPr>
          <p:cNvPr id="4" name="Slide Number Placeholder 3">
            <a:extLst>
              <a:ext uri="{FF2B5EF4-FFF2-40B4-BE49-F238E27FC236}">
                <a16:creationId xmlns:a16="http://schemas.microsoft.com/office/drawing/2014/main" id="{72E9DA26-DF69-3BED-6BD1-051B4F5175E9}"/>
              </a:ext>
            </a:extLst>
          </p:cNvPr>
          <p:cNvSpPr>
            <a:spLocks noGrp="1"/>
          </p:cNvSpPr>
          <p:nvPr>
            <p:ph type="sldNum" sz="quarter" idx="5"/>
          </p:nvPr>
        </p:nvSpPr>
        <p:spPr/>
        <p:txBody>
          <a:bodyPr/>
          <a:lstStyle/>
          <a:p>
            <a:fld id="{AC5E1D83-A1CE-455E-AC59-91924A03B921}" type="slidenum">
              <a:rPr lang="en-GB" smtClean="0"/>
              <a:t>6</a:t>
            </a:fld>
            <a:endParaRPr lang="en-GB" dirty="0"/>
          </a:p>
        </p:txBody>
      </p:sp>
    </p:spTree>
    <p:extLst>
      <p:ext uri="{BB962C8B-B14F-4D97-AF65-F5344CB8AC3E}">
        <p14:creationId xmlns:p14="http://schemas.microsoft.com/office/powerpoint/2010/main" val="1035082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1775C-0409-3B02-8D0A-904346401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A13DD-C8E7-682B-723D-8DECEB7B04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62A75C1-F784-7EAE-260C-2852E2C8ABF4}"/>
              </a:ext>
            </a:extLst>
          </p:cNvPr>
          <p:cNvSpPr>
            <a:spLocks noGrp="1"/>
          </p:cNvSpPr>
          <p:nvPr>
            <p:ph type="body" idx="1"/>
          </p:nvPr>
        </p:nvSpPr>
        <p:spPr/>
        <p:txBody>
          <a:bodyPr/>
          <a:lstStyle/>
          <a:p>
            <a:r>
              <a:rPr lang="en-GB" sz="1000" dirty="0"/>
              <a:t>For the West Midlands there are FIVE GROWTH SECTORS that are key to the West Midlands Growth Strategy and driving the local economy. These are: </a:t>
            </a:r>
          </a:p>
          <a:p>
            <a:r>
              <a:rPr lang="en-GB" sz="1000" b="1" i="1" dirty="0"/>
              <a:t>Green Technology and Clean Energy</a:t>
            </a:r>
          </a:p>
          <a:p>
            <a:r>
              <a:rPr lang="en-GB" sz="1000" b="1" i="1" dirty="0"/>
              <a:t>Advanced Manufacturing and Engineering</a:t>
            </a:r>
          </a:p>
          <a:p>
            <a:r>
              <a:rPr lang="en-GB" sz="1000" b="1" i="1" dirty="0"/>
              <a:t>Health, Life Sciences and Care</a:t>
            </a:r>
          </a:p>
          <a:p>
            <a:r>
              <a:rPr lang="en-GB" sz="1000" b="1" i="1" dirty="0"/>
              <a:t>Digital, Creative and AI</a:t>
            </a:r>
          </a:p>
          <a:p>
            <a:r>
              <a:rPr lang="en-GB" sz="1000" b="1" i="1" dirty="0"/>
              <a:t>Professional and Financial Services</a:t>
            </a:r>
            <a:endParaRPr lang="en-GB" sz="1000" dirty="0"/>
          </a:p>
          <a:p>
            <a:r>
              <a:rPr lang="en-GB" sz="1000" dirty="0"/>
              <a:t>- </a:t>
            </a:r>
            <a:r>
              <a:rPr lang="en-GB" sz="1000" i="1" dirty="0"/>
              <a:t>Speaker note: At this point, you could share one or more of the sector films in the next slides. You can find all the films here – copy and paste into your browser: https://resources.careersandenterprise.co.uk/resources/growth-sector-videos - being added The Careers &amp; Enterprise Company - Summer 2026</a:t>
            </a:r>
          </a:p>
          <a:p>
            <a:r>
              <a:rPr lang="en-GB" sz="1000" dirty="0"/>
              <a:t>More information can be found here: </a:t>
            </a:r>
            <a:r>
              <a:rPr lang="en-GB" sz="1000" dirty="0">
                <a:hlinkClick r:id="rId3"/>
              </a:rPr>
              <a:t>West Midlands Growth Plan</a:t>
            </a:r>
            <a:r>
              <a:rPr lang="en-GB" sz="1000" dirty="0"/>
              <a:t> </a:t>
            </a:r>
            <a:r>
              <a:rPr lang="en-GB" sz="1200" dirty="0"/>
              <a:t>https://growth.wmca.org.uk/</a:t>
            </a:r>
            <a:endParaRPr lang="en-GB" sz="1000" dirty="0"/>
          </a:p>
          <a:p>
            <a:endParaRPr lang="en-GB" sz="1000" dirty="0"/>
          </a:p>
        </p:txBody>
      </p:sp>
      <p:sp>
        <p:nvSpPr>
          <p:cNvPr id="4" name="Slide Number Placeholder 3">
            <a:extLst>
              <a:ext uri="{FF2B5EF4-FFF2-40B4-BE49-F238E27FC236}">
                <a16:creationId xmlns:a16="http://schemas.microsoft.com/office/drawing/2014/main" id="{E83AB79B-33DE-A218-7A22-F480B2FBA5F4}"/>
              </a:ext>
            </a:extLst>
          </p:cNvPr>
          <p:cNvSpPr>
            <a:spLocks noGrp="1"/>
          </p:cNvSpPr>
          <p:nvPr>
            <p:ph type="sldNum" sz="quarter" idx="5"/>
          </p:nvPr>
        </p:nvSpPr>
        <p:spPr/>
        <p:txBody>
          <a:bodyPr/>
          <a:lstStyle/>
          <a:p>
            <a:fld id="{AC5E1D83-A1CE-455E-AC59-91924A03B921}" type="slidenum">
              <a:rPr lang="en-GB" smtClean="0"/>
              <a:t>7</a:t>
            </a:fld>
            <a:endParaRPr lang="en-GB" dirty="0"/>
          </a:p>
        </p:txBody>
      </p:sp>
    </p:spTree>
    <p:extLst>
      <p:ext uri="{BB962C8B-B14F-4D97-AF65-F5344CB8AC3E}">
        <p14:creationId xmlns:p14="http://schemas.microsoft.com/office/powerpoint/2010/main" val="1374804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C8412-F3A9-05BA-A801-EFC74DF04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53970-4AE3-7E35-2796-6F89CC40EEE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B48021A-06E7-4A50-AECA-CE81C65A53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(SPEAKER: To play film link, copy &amp; paste link to your browser: https://vimeo.com/1183750369?fl=pl&amp;fe=sh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Film length: 2min 38 sec)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1" dirty="0"/>
              <a:t>Green Technology and Clean Energy </a:t>
            </a:r>
            <a:r>
              <a:rPr lang="en-GB" sz="1000" b="0" i="1" dirty="0"/>
              <a:t>is one of </a:t>
            </a:r>
            <a:r>
              <a:rPr lang="en-GB" sz="1000" dirty="0"/>
              <a:t>FIVE GROWTH SECTORS that are key to the West Midlands Growth Strategy and driving the local economy. </a:t>
            </a:r>
          </a:p>
          <a:p>
            <a:endParaRPr lang="en-GB" sz="1000" dirty="0"/>
          </a:p>
          <a:p>
            <a:endParaRPr lang="en-GB" sz="1000" dirty="0"/>
          </a:p>
        </p:txBody>
      </p:sp>
      <p:sp>
        <p:nvSpPr>
          <p:cNvPr id="4" name="Slide Number Placeholder 3">
            <a:extLst>
              <a:ext uri="{FF2B5EF4-FFF2-40B4-BE49-F238E27FC236}">
                <a16:creationId xmlns:a16="http://schemas.microsoft.com/office/drawing/2014/main" id="{D0C9B6DB-F79E-C0BE-794A-5F853A0DFE19}"/>
              </a:ext>
            </a:extLst>
          </p:cNvPr>
          <p:cNvSpPr>
            <a:spLocks noGrp="1"/>
          </p:cNvSpPr>
          <p:nvPr>
            <p:ph type="sldNum" sz="quarter" idx="5"/>
          </p:nvPr>
        </p:nvSpPr>
        <p:spPr/>
        <p:txBody>
          <a:bodyPr/>
          <a:lstStyle/>
          <a:p>
            <a:fld id="{AC5E1D83-A1CE-455E-AC59-91924A03B921}" type="slidenum">
              <a:rPr lang="en-GB" smtClean="0"/>
              <a:t>8</a:t>
            </a:fld>
            <a:endParaRPr lang="en-GB" dirty="0"/>
          </a:p>
        </p:txBody>
      </p:sp>
    </p:spTree>
    <p:extLst>
      <p:ext uri="{BB962C8B-B14F-4D97-AF65-F5344CB8AC3E}">
        <p14:creationId xmlns:p14="http://schemas.microsoft.com/office/powerpoint/2010/main" val="1488807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t>(SPEAKER: To play film link- copy &amp; paste to your browser:  https://vimeo.com/1210169061?fl=pl&amp;fe=sh</a:t>
            </a:r>
          </a:p>
          <a:p>
            <a:r>
              <a:rPr lang="en-GB" sz="1000" dirty="0"/>
              <a:t>Film length: 3 min 33 sec)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1" dirty="0"/>
              <a:t>Advanced Manufacturing and Engineering </a:t>
            </a:r>
            <a:r>
              <a:rPr lang="en-GB" sz="1000" b="0" i="1" dirty="0"/>
              <a:t>is one of </a:t>
            </a:r>
            <a:r>
              <a:rPr lang="en-GB" sz="1000" dirty="0"/>
              <a:t>FIVE GROWTH SECTORS that are key to the West Midlands Growth Strategy and driving the local economy. </a:t>
            </a:r>
          </a:p>
        </p:txBody>
      </p:sp>
      <p:sp>
        <p:nvSpPr>
          <p:cNvPr id="4" name="Slide Number Placeholder 3"/>
          <p:cNvSpPr>
            <a:spLocks noGrp="1"/>
          </p:cNvSpPr>
          <p:nvPr>
            <p:ph type="sldNum" sz="quarter" idx="5"/>
          </p:nvPr>
        </p:nvSpPr>
        <p:spPr/>
        <p:txBody>
          <a:bodyPr/>
          <a:lstStyle/>
          <a:p>
            <a:fld id="{AC5E1D83-A1CE-455E-AC59-91924A03B921}" type="slidenum">
              <a:rPr lang="en-GB" smtClean="0"/>
              <a:t>9</a:t>
            </a:fld>
            <a:endParaRPr lang="en-GB" dirty="0"/>
          </a:p>
        </p:txBody>
      </p:sp>
    </p:spTree>
    <p:extLst>
      <p:ext uri="{BB962C8B-B14F-4D97-AF65-F5344CB8AC3E}">
        <p14:creationId xmlns:p14="http://schemas.microsoft.com/office/powerpoint/2010/main" val="80855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3106-387F-5054-9AC4-E776DFD96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E3DBF-5CD5-9947-0FA6-05C5718E9D6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9B20F3F-78DA-1DAE-847E-C21B6048C940}"/>
              </a:ext>
            </a:extLst>
          </p:cNvPr>
          <p:cNvSpPr>
            <a:spLocks noGrp="1"/>
          </p:cNvSpPr>
          <p:nvPr>
            <p:ph type="body" idx="1"/>
          </p:nvPr>
        </p:nvSpPr>
        <p:spPr/>
        <p:txBody>
          <a:bodyPr/>
          <a:lstStyle/>
          <a:p>
            <a:r>
              <a:rPr lang="en-GB" sz="1000" dirty="0"/>
              <a:t>(SPEAKER: To play film link- copy &amp; paste to your browser: https://vimeo.com/1182594437?fl=pl&amp;fe=sh</a:t>
            </a:r>
          </a:p>
          <a:p>
            <a:r>
              <a:rPr lang="en-GB" sz="1000" dirty="0"/>
              <a:t>Film length = 2 min 24 seconds)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1" dirty="0"/>
              <a:t>Digital, Creative and AI </a:t>
            </a:r>
            <a:r>
              <a:rPr lang="en-GB" sz="1000" b="0" i="1" dirty="0"/>
              <a:t>is one of </a:t>
            </a:r>
            <a:r>
              <a:rPr lang="en-GB" sz="1000" dirty="0"/>
              <a:t>FIVE GROWTH SECTORS that are key to the West Midlands Growth Strategy and driving the local economy. </a:t>
            </a:r>
          </a:p>
        </p:txBody>
      </p:sp>
      <p:sp>
        <p:nvSpPr>
          <p:cNvPr id="4" name="Slide Number Placeholder 3">
            <a:extLst>
              <a:ext uri="{FF2B5EF4-FFF2-40B4-BE49-F238E27FC236}">
                <a16:creationId xmlns:a16="http://schemas.microsoft.com/office/drawing/2014/main" id="{B4ADE312-2304-E9F7-922D-CD94D0DF6A4D}"/>
              </a:ext>
            </a:extLst>
          </p:cNvPr>
          <p:cNvSpPr>
            <a:spLocks noGrp="1"/>
          </p:cNvSpPr>
          <p:nvPr>
            <p:ph type="sldNum" sz="quarter" idx="5"/>
          </p:nvPr>
        </p:nvSpPr>
        <p:spPr/>
        <p:txBody>
          <a:bodyPr/>
          <a:lstStyle/>
          <a:p>
            <a:fld id="{AC5E1D83-A1CE-455E-AC59-91924A03B921}" type="slidenum">
              <a:rPr lang="en-GB" smtClean="0"/>
              <a:t>10</a:t>
            </a:fld>
            <a:endParaRPr lang="en-GB" dirty="0"/>
          </a:p>
        </p:txBody>
      </p:sp>
    </p:spTree>
    <p:extLst>
      <p:ext uri="{BB962C8B-B14F-4D97-AF65-F5344CB8AC3E}">
        <p14:creationId xmlns:p14="http://schemas.microsoft.com/office/powerpoint/2010/main" val="1924344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44702-3271-3BD6-7826-FFCC0C5B06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7EBB9-014D-CB4E-C536-D0797DDCC0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242FB84-D8AE-B628-8336-B738F3A0374E}"/>
              </a:ext>
            </a:extLst>
          </p:cNvPr>
          <p:cNvSpPr>
            <a:spLocks noGrp="1"/>
          </p:cNvSpPr>
          <p:nvPr>
            <p:ph type="body" idx="1"/>
          </p:nvPr>
        </p:nvSpPr>
        <p:spPr/>
        <p:txBody>
          <a:bodyPr/>
          <a:lstStyle/>
          <a:p>
            <a:r>
              <a:rPr lang="en-GB" sz="1000" dirty="0"/>
              <a:t>(SPEAKER: To play film link- copy &amp; paste to your browser: https://vimeo.com/1215845564?fl=pl&amp;fe=sh</a:t>
            </a:r>
          </a:p>
          <a:p>
            <a:r>
              <a:rPr lang="en-GB" sz="1000" dirty="0"/>
              <a:t>Film length: 2 min 24 sec)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1" dirty="0"/>
              <a:t>Professional Services </a:t>
            </a:r>
            <a:r>
              <a:rPr lang="en-GB" sz="1000" b="0" i="1" dirty="0"/>
              <a:t>is one of </a:t>
            </a:r>
            <a:r>
              <a:rPr lang="en-GB" sz="1000" dirty="0"/>
              <a:t>FIVE GROWTH SECTORS that are key to the West Midlands Growth Strategy and driving the local economy. </a:t>
            </a:r>
          </a:p>
        </p:txBody>
      </p:sp>
      <p:sp>
        <p:nvSpPr>
          <p:cNvPr id="4" name="Slide Number Placeholder 3">
            <a:extLst>
              <a:ext uri="{FF2B5EF4-FFF2-40B4-BE49-F238E27FC236}">
                <a16:creationId xmlns:a16="http://schemas.microsoft.com/office/drawing/2014/main" id="{63D77AFD-2757-A5F8-80D9-2C82E4EDE5C1}"/>
              </a:ext>
            </a:extLst>
          </p:cNvPr>
          <p:cNvSpPr>
            <a:spLocks noGrp="1"/>
          </p:cNvSpPr>
          <p:nvPr>
            <p:ph type="sldNum" sz="quarter" idx="5"/>
          </p:nvPr>
        </p:nvSpPr>
        <p:spPr/>
        <p:txBody>
          <a:bodyPr/>
          <a:lstStyle/>
          <a:p>
            <a:fld id="{AC5E1D83-A1CE-455E-AC59-91924A03B921}" type="slidenum">
              <a:rPr lang="en-GB" smtClean="0"/>
              <a:t>11</a:t>
            </a:fld>
            <a:endParaRPr lang="en-GB" dirty="0"/>
          </a:p>
        </p:txBody>
      </p:sp>
    </p:spTree>
    <p:extLst>
      <p:ext uri="{BB962C8B-B14F-4D97-AF65-F5344CB8AC3E}">
        <p14:creationId xmlns:p14="http://schemas.microsoft.com/office/powerpoint/2010/main" val="3081960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64CA4-3CB8-CCBF-1DD7-88EAE87D1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B2899-4D3F-E509-397C-1BAF8E43917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693E7D-2D97-F2B8-E5A5-6A53FC7962E6}"/>
              </a:ext>
            </a:extLst>
          </p:cNvPr>
          <p:cNvSpPr>
            <a:spLocks noGrp="1"/>
          </p:cNvSpPr>
          <p:nvPr>
            <p:ph type="body" idx="1"/>
          </p:nvPr>
        </p:nvSpPr>
        <p:spPr/>
        <p:txBody>
          <a:bodyPr/>
          <a:lstStyle/>
          <a:p>
            <a:r>
              <a:rPr lang="en-GB" sz="1000" dirty="0"/>
              <a:t>(SPEAKER: To play film link- copy &amp; paste to your browser: https://vimeo.com/1169111029?fl=pl&amp;fe=sh</a:t>
            </a:r>
          </a:p>
          <a:p>
            <a:r>
              <a:rPr lang="en-GB" sz="1000" dirty="0"/>
              <a:t>Fim length: 2 min 04 sec)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1" dirty="0"/>
              <a:t>Financial Services </a:t>
            </a:r>
            <a:r>
              <a:rPr lang="en-GB" sz="1000" b="0" i="1" dirty="0"/>
              <a:t>is also one of the </a:t>
            </a:r>
            <a:r>
              <a:rPr lang="en-GB" sz="1000" dirty="0"/>
              <a:t>GROWTH SECTORS that are key to the West Midlands Growth Strategy and driving the local economy. </a:t>
            </a:r>
          </a:p>
        </p:txBody>
      </p:sp>
      <p:sp>
        <p:nvSpPr>
          <p:cNvPr id="4" name="Slide Number Placeholder 3">
            <a:extLst>
              <a:ext uri="{FF2B5EF4-FFF2-40B4-BE49-F238E27FC236}">
                <a16:creationId xmlns:a16="http://schemas.microsoft.com/office/drawing/2014/main" id="{037F74C6-486C-E41A-9E31-45F792C74A5E}"/>
              </a:ext>
            </a:extLst>
          </p:cNvPr>
          <p:cNvSpPr>
            <a:spLocks noGrp="1"/>
          </p:cNvSpPr>
          <p:nvPr>
            <p:ph type="sldNum" sz="quarter" idx="5"/>
          </p:nvPr>
        </p:nvSpPr>
        <p:spPr/>
        <p:txBody>
          <a:bodyPr/>
          <a:lstStyle/>
          <a:p>
            <a:fld id="{AC5E1D83-A1CE-455E-AC59-91924A03B921}" type="slidenum">
              <a:rPr lang="en-GB" smtClean="0"/>
              <a:t>12</a:t>
            </a:fld>
            <a:endParaRPr lang="en-GB" dirty="0"/>
          </a:p>
        </p:txBody>
      </p:sp>
    </p:spTree>
    <p:extLst>
      <p:ext uri="{BB962C8B-B14F-4D97-AF65-F5344CB8AC3E}">
        <p14:creationId xmlns:p14="http://schemas.microsoft.com/office/powerpoint/2010/main" val="1694286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i="1" dirty="0"/>
              <a:t>Speaker note: please see the first slide for instructions on how to add relevant information to this slide before presenting.</a:t>
            </a:r>
            <a:endParaRPr lang="en-GB" sz="1000" dirty="0"/>
          </a:p>
          <a:p>
            <a:endParaRPr lang="en-GB" sz="1000" dirty="0"/>
          </a:p>
          <a:p>
            <a:r>
              <a:rPr lang="en-GB" sz="1000" dirty="0"/>
              <a:t>When a region gets major new developments like new business parks, transport links, science hubs, logistics centres, hospitals, green‑energy sites or digital campuses, it can bring in new employers, new investment and new types of work. For you, this could mean more pathways opening-up close to home.</a:t>
            </a:r>
          </a:p>
          <a:p>
            <a:endParaRPr lang="en-GB" sz="1000" dirty="0"/>
          </a:p>
          <a:p>
            <a:r>
              <a:rPr lang="en-GB" sz="1000" dirty="0"/>
              <a:t>You can see some new developments in our region here, that are going to bring in new businesses, new industries and new opportunities. That means more jobs, more apprenticeships and more career paths opening-up right here on our doorstep.</a:t>
            </a:r>
            <a:r>
              <a:rPr lang="en-GB" sz="1200" b="0" i="0" kern="1200" dirty="0">
                <a:solidFill>
                  <a:schemeClr val="tx1"/>
                </a:solidFill>
                <a:effectLst/>
                <a:latin typeface="+mn-lt"/>
                <a:ea typeface="+mn-ea"/>
                <a:cs typeface="+mn-cs"/>
              </a:rPr>
              <a:t> </a:t>
            </a:r>
            <a:endParaRPr lang="en-GB" sz="1000" dirty="0"/>
          </a:p>
          <a:p>
            <a:endParaRPr lang="en-GB" sz="1000" dirty="0"/>
          </a:p>
          <a:p>
            <a:r>
              <a:rPr lang="en-GB" sz="1000" dirty="0"/>
              <a:t>The roles you’ll step into in the next few years might not even exist yet, but the skills you build now will prepare you for them.</a:t>
            </a:r>
          </a:p>
          <a:p>
            <a:endParaRPr lang="en-GB" sz="1000" dirty="0"/>
          </a:p>
          <a:p>
            <a:r>
              <a:rPr lang="en-GB" sz="1000" dirty="0"/>
              <a:t>These developments aren’t just about buildings or companies; they’re about your future and the chance to shape the place you live. Other developments include the GreenPower Park, Coventry.</a:t>
            </a:r>
            <a:endParaRPr lang="en-GB" sz="1100" dirty="0"/>
          </a:p>
        </p:txBody>
      </p:sp>
      <p:sp>
        <p:nvSpPr>
          <p:cNvPr id="4" name="Slide Number Placeholder 3"/>
          <p:cNvSpPr>
            <a:spLocks noGrp="1"/>
          </p:cNvSpPr>
          <p:nvPr>
            <p:ph type="sldNum" sz="quarter" idx="5"/>
          </p:nvPr>
        </p:nvSpPr>
        <p:spPr/>
        <p:txBody>
          <a:bodyPr/>
          <a:lstStyle/>
          <a:p>
            <a:fld id="{AC5E1D83-A1CE-455E-AC59-91924A03B921}" type="slidenum">
              <a:rPr lang="en-GB" smtClean="0"/>
              <a:t>13</a:t>
            </a:fld>
            <a:endParaRPr lang="en-GB" dirty="0"/>
          </a:p>
        </p:txBody>
      </p:sp>
    </p:spTree>
    <p:extLst>
      <p:ext uri="{BB962C8B-B14F-4D97-AF65-F5344CB8AC3E}">
        <p14:creationId xmlns:p14="http://schemas.microsoft.com/office/powerpoint/2010/main" val="569778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58CBE-916D-A0D0-0522-E69FDA62E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B2C89F-B860-4F31-E769-51A2A8275EF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D9B5C7-7F0F-5D26-961A-54468FEA0CC1}"/>
              </a:ext>
            </a:extLst>
          </p:cNvPr>
          <p:cNvSpPr>
            <a:spLocks noGrp="1"/>
          </p:cNvSpPr>
          <p:nvPr>
            <p:ph type="body" idx="1"/>
          </p:nvPr>
        </p:nvSpPr>
        <p:spPr/>
        <p:txBody>
          <a:bodyPr/>
          <a:lstStyle/>
          <a:p>
            <a:r>
              <a:rPr lang="en-GB" sz="1000" i="1" dirty="0"/>
              <a:t>Speaker note: please see the first slide for instructions on how to add relevant information to this slide before presenting.</a:t>
            </a:r>
            <a:endParaRPr lang="en-GB" sz="1000" dirty="0"/>
          </a:p>
          <a:p>
            <a:endParaRPr lang="en-GB" sz="1000" dirty="0"/>
          </a:p>
          <a:p>
            <a:r>
              <a:rPr lang="en-GB" sz="1000" dirty="0"/>
              <a:t>When a region gets major new developments like new business parks, transport links, science hubs, logistics centres, hospitals, green‑energy sites or digital campuses, it can bring in new employers, new investment and new types of work. For you, this could mean more pathways opening-up close to home.</a:t>
            </a:r>
          </a:p>
          <a:p>
            <a:endParaRPr lang="en-GB" sz="1000" dirty="0"/>
          </a:p>
          <a:p>
            <a:r>
              <a:rPr lang="en-GB" sz="1000" dirty="0"/>
              <a:t>You can see some new developments in our region here, that are going to bring in new businesses, new industries and new opportunities. That means more jobs, more apprenticeships and more career paths opening-up right here on our doorstep.</a:t>
            </a:r>
            <a:r>
              <a:rPr lang="en-GB" sz="1200" b="0" i="0" kern="1200" dirty="0">
                <a:solidFill>
                  <a:schemeClr val="tx1"/>
                </a:solidFill>
                <a:effectLst/>
                <a:latin typeface="+mn-lt"/>
                <a:ea typeface="+mn-ea"/>
                <a:cs typeface="+mn-cs"/>
              </a:rPr>
              <a:t> </a:t>
            </a:r>
            <a:endParaRPr lang="en-GB" sz="1000" dirty="0"/>
          </a:p>
          <a:p>
            <a:endParaRPr lang="en-GB" sz="1000" dirty="0"/>
          </a:p>
          <a:p>
            <a:r>
              <a:rPr lang="en-GB" sz="1000" dirty="0"/>
              <a:t>The roles you’ll step into in the next few years might not even exist yet, but the skills you build now will prepare you for them.</a:t>
            </a:r>
          </a:p>
          <a:p>
            <a:endParaRPr lang="en-GB" sz="1000" dirty="0"/>
          </a:p>
          <a:p>
            <a:r>
              <a:rPr lang="en-GB" sz="1000" dirty="0"/>
              <a:t>These developments aren’t just about buildings or companies; they’re about your future and the chance to shape the place you live. Other developments include the GreenPower Park, Coventry.</a:t>
            </a:r>
            <a:endParaRPr lang="en-GB" sz="1100" dirty="0"/>
          </a:p>
        </p:txBody>
      </p:sp>
      <p:sp>
        <p:nvSpPr>
          <p:cNvPr id="4" name="Slide Number Placeholder 3">
            <a:extLst>
              <a:ext uri="{FF2B5EF4-FFF2-40B4-BE49-F238E27FC236}">
                <a16:creationId xmlns:a16="http://schemas.microsoft.com/office/drawing/2014/main" id="{57BBB881-2706-8590-67D8-65A207673D6C}"/>
              </a:ext>
            </a:extLst>
          </p:cNvPr>
          <p:cNvSpPr>
            <a:spLocks noGrp="1"/>
          </p:cNvSpPr>
          <p:nvPr>
            <p:ph type="sldNum" sz="quarter" idx="5"/>
          </p:nvPr>
        </p:nvSpPr>
        <p:spPr/>
        <p:txBody>
          <a:bodyPr/>
          <a:lstStyle/>
          <a:p>
            <a:fld id="{AC5E1D83-A1CE-455E-AC59-91924A03B921}" type="slidenum">
              <a:rPr lang="en-GB" smtClean="0"/>
              <a:t>14</a:t>
            </a:fld>
            <a:endParaRPr lang="en-GB" dirty="0"/>
          </a:p>
        </p:txBody>
      </p:sp>
    </p:spTree>
    <p:extLst>
      <p:ext uri="{BB962C8B-B14F-4D97-AF65-F5344CB8AC3E}">
        <p14:creationId xmlns:p14="http://schemas.microsoft.com/office/powerpoint/2010/main" val="769981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000" dirty="0"/>
              <a:t>A brilliant way into roles in the growth sectors we’ve discussed today is technical education – for example T Levels, apprenticeships, Higher Technical Qualifications (HTQs). On the screen now you can see some of the providers of apprenticeships and technical education in our area, and where you can find out more about careers locally.</a:t>
            </a:r>
          </a:p>
          <a:p>
            <a:endParaRPr lang="en-GB" sz="1000" dirty="0"/>
          </a:p>
          <a:p>
            <a:r>
              <a:rPr lang="en-GB" sz="1000" i="1" dirty="0"/>
              <a:t>Speaker note: at this point, you may wish to show any websites about careers in your local area.</a:t>
            </a:r>
            <a:endParaRPr lang="en-GB" sz="1050" i="1" dirty="0"/>
          </a:p>
        </p:txBody>
      </p:sp>
      <p:sp>
        <p:nvSpPr>
          <p:cNvPr id="4" name="Slide Number Placeholder 3"/>
          <p:cNvSpPr>
            <a:spLocks noGrp="1"/>
          </p:cNvSpPr>
          <p:nvPr>
            <p:ph type="sldNum" sz="quarter" idx="5"/>
          </p:nvPr>
        </p:nvSpPr>
        <p:spPr/>
        <p:txBody>
          <a:bodyPr/>
          <a:lstStyle/>
          <a:p>
            <a:fld id="{AC5E1D83-A1CE-455E-AC59-91924A03B921}" type="slidenum">
              <a:rPr lang="en-GB" smtClean="0"/>
              <a:t>15</a:t>
            </a:fld>
            <a:endParaRPr lang="en-GB" dirty="0"/>
          </a:p>
        </p:txBody>
      </p:sp>
    </p:spTree>
    <p:extLst>
      <p:ext uri="{BB962C8B-B14F-4D97-AF65-F5344CB8AC3E}">
        <p14:creationId xmlns:p14="http://schemas.microsoft.com/office/powerpoint/2010/main" val="785995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8D2B5-46CD-327B-4F5C-2A05EAF3B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04529-9034-D5E6-2D01-FA697E69DE6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F72B1D1-A882-5F99-6D95-44C2055F44D0}"/>
              </a:ext>
            </a:extLst>
          </p:cNvPr>
          <p:cNvSpPr>
            <a:spLocks noGrp="1"/>
          </p:cNvSpPr>
          <p:nvPr>
            <p:ph type="body" idx="1"/>
          </p:nvPr>
        </p:nvSpPr>
        <p:spPr/>
        <p:txBody>
          <a:bodyPr/>
          <a:lstStyle/>
          <a:p>
            <a:r>
              <a:rPr lang="en-GB" sz="1000" dirty="0"/>
              <a:t>A brilliant way into roles in the growth sectors we’ve discussed today is technical education – for example T Levels, apprenticeships, Higher Technical Qualifications (HTQs). On the screen now you can see some of the providers of apprenticeships and technical education in our area, and where you can find out more about careers locally.</a:t>
            </a:r>
          </a:p>
          <a:p>
            <a:endParaRPr lang="en-GB" sz="1000" dirty="0"/>
          </a:p>
          <a:p>
            <a:r>
              <a:rPr lang="en-GB" sz="1000" i="1" dirty="0"/>
              <a:t>Speaker note: at this point, you may wish to show any websites about careers in your local area.</a:t>
            </a:r>
            <a:endParaRPr lang="en-GB" sz="1050" i="1" dirty="0"/>
          </a:p>
        </p:txBody>
      </p:sp>
      <p:sp>
        <p:nvSpPr>
          <p:cNvPr id="4" name="Slide Number Placeholder 3">
            <a:extLst>
              <a:ext uri="{FF2B5EF4-FFF2-40B4-BE49-F238E27FC236}">
                <a16:creationId xmlns:a16="http://schemas.microsoft.com/office/drawing/2014/main" id="{13EA7CED-F963-CBF8-78E4-BFC84EDD11A0}"/>
              </a:ext>
            </a:extLst>
          </p:cNvPr>
          <p:cNvSpPr>
            <a:spLocks noGrp="1"/>
          </p:cNvSpPr>
          <p:nvPr>
            <p:ph type="sldNum" sz="quarter" idx="5"/>
          </p:nvPr>
        </p:nvSpPr>
        <p:spPr/>
        <p:txBody>
          <a:bodyPr/>
          <a:lstStyle/>
          <a:p>
            <a:fld id="{AC5E1D83-A1CE-455E-AC59-91924A03B921}" type="slidenum">
              <a:rPr lang="en-GB" smtClean="0"/>
              <a:t>16</a:t>
            </a:fld>
            <a:endParaRPr lang="en-GB" dirty="0"/>
          </a:p>
        </p:txBody>
      </p:sp>
    </p:spTree>
    <p:extLst>
      <p:ext uri="{BB962C8B-B14F-4D97-AF65-F5344CB8AC3E}">
        <p14:creationId xmlns:p14="http://schemas.microsoft.com/office/powerpoint/2010/main" val="3403020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5245B-1713-4212-DB72-02842F1CF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35BA1-8553-17DE-BF87-84BAAEB3F6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6C7EC3F-01B5-8BA7-B15C-FC7FA4CDFBDB}"/>
              </a:ext>
            </a:extLst>
          </p:cNvPr>
          <p:cNvSpPr>
            <a:spLocks noGrp="1"/>
          </p:cNvSpPr>
          <p:nvPr>
            <p:ph type="body" idx="1"/>
          </p:nvPr>
        </p:nvSpPr>
        <p:spPr/>
        <p:txBody>
          <a:bodyPr/>
          <a:lstStyle/>
          <a:p>
            <a:r>
              <a:rPr lang="en-GB" sz="1000" dirty="0"/>
              <a:t>A brilliant way into roles in the growth sectors we’ve discussed today is technical education – for example T Levels, apprenticeships, Higher Technical Qualifications (HTQs). On the screen now you can see some of the providers of apprenticeships and technical education in our area, and where you can find out more about careers locally.</a:t>
            </a:r>
          </a:p>
          <a:p>
            <a:endParaRPr lang="en-GB" sz="1000" dirty="0"/>
          </a:p>
          <a:p>
            <a:r>
              <a:rPr lang="en-GB" sz="1000" i="1" dirty="0"/>
              <a:t>Speaker note: at this point, you may wish to show any websites about careers in your local area.</a:t>
            </a:r>
            <a:endParaRPr lang="en-GB" sz="1050" i="1" dirty="0"/>
          </a:p>
        </p:txBody>
      </p:sp>
      <p:sp>
        <p:nvSpPr>
          <p:cNvPr id="4" name="Slide Number Placeholder 3">
            <a:extLst>
              <a:ext uri="{FF2B5EF4-FFF2-40B4-BE49-F238E27FC236}">
                <a16:creationId xmlns:a16="http://schemas.microsoft.com/office/drawing/2014/main" id="{51497721-736F-D176-6D2A-AEEAD0883ACA}"/>
              </a:ext>
            </a:extLst>
          </p:cNvPr>
          <p:cNvSpPr>
            <a:spLocks noGrp="1"/>
          </p:cNvSpPr>
          <p:nvPr>
            <p:ph type="sldNum" sz="quarter" idx="5"/>
          </p:nvPr>
        </p:nvSpPr>
        <p:spPr/>
        <p:txBody>
          <a:bodyPr/>
          <a:lstStyle/>
          <a:p>
            <a:fld id="{AC5E1D83-A1CE-455E-AC59-91924A03B921}" type="slidenum">
              <a:rPr lang="en-GB" smtClean="0"/>
              <a:t>17</a:t>
            </a:fld>
            <a:endParaRPr lang="en-GB" dirty="0"/>
          </a:p>
        </p:txBody>
      </p:sp>
    </p:spTree>
    <p:extLst>
      <p:ext uri="{BB962C8B-B14F-4D97-AF65-F5344CB8AC3E}">
        <p14:creationId xmlns:p14="http://schemas.microsoft.com/office/powerpoint/2010/main" val="139476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3391C-4C14-E3B1-F6F7-A3C98585F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1CC6DF-4018-9CBE-5B57-D22159F3811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237376F-179E-CF47-EC77-FD75EE92B664}"/>
              </a:ext>
            </a:extLst>
          </p:cNvPr>
          <p:cNvSpPr>
            <a:spLocks noGrp="1"/>
          </p:cNvSpPr>
          <p:nvPr>
            <p:ph type="body" idx="1"/>
          </p:nvPr>
        </p:nvSpPr>
        <p:spPr/>
        <p:txBody>
          <a:bodyPr/>
          <a:lstStyle/>
          <a:p>
            <a:endParaRPr lang="en-GB" sz="1000" dirty="0"/>
          </a:p>
        </p:txBody>
      </p:sp>
      <p:sp>
        <p:nvSpPr>
          <p:cNvPr id="4" name="Slide Number Placeholder 3">
            <a:extLst>
              <a:ext uri="{FF2B5EF4-FFF2-40B4-BE49-F238E27FC236}">
                <a16:creationId xmlns:a16="http://schemas.microsoft.com/office/drawing/2014/main" id="{5E955AB3-EB01-5CAB-644B-0DF76CF213E4}"/>
              </a:ext>
            </a:extLst>
          </p:cNvPr>
          <p:cNvSpPr>
            <a:spLocks noGrp="1"/>
          </p:cNvSpPr>
          <p:nvPr>
            <p:ph type="sldNum" sz="quarter" idx="5"/>
          </p:nvPr>
        </p:nvSpPr>
        <p:spPr/>
        <p:txBody>
          <a:bodyPr/>
          <a:lstStyle/>
          <a:p>
            <a:fld id="{AC5E1D83-A1CE-455E-AC59-91924A03B921}" type="slidenum">
              <a:rPr lang="en-GB" smtClean="0"/>
              <a:t>18</a:t>
            </a:fld>
            <a:endParaRPr lang="en-GB" dirty="0"/>
          </a:p>
        </p:txBody>
      </p:sp>
    </p:spTree>
    <p:extLst>
      <p:ext uri="{BB962C8B-B14F-4D97-AF65-F5344CB8AC3E}">
        <p14:creationId xmlns:p14="http://schemas.microsoft.com/office/powerpoint/2010/main" val="3537688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5F5AC-43D9-2EC2-13F7-88DE7B5E0C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F6EE76-5090-347F-02A0-B7CD68F17A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BB44263-27E4-524E-C9A7-55A6B7CA8BE2}"/>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5" name="Footer Placeholder 4">
            <a:extLst>
              <a:ext uri="{FF2B5EF4-FFF2-40B4-BE49-F238E27FC236}">
                <a16:creationId xmlns:a16="http://schemas.microsoft.com/office/drawing/2014/main" id="{2568872E-8CE9-D45F-8530-B7BDE065340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BD3386E-96A4-DF52-9693-1E330E8105A6}"/>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2787269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F1941-B820-B673-E47D-1A07351AF9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015448-F91B-D4AC-3C68-CB5FC34FAD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AAFC6D-2F2C-0F0A-B07B-FC11BA9FFF13}"/>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5" name="Footer Placeholder 4">
            <a:extLst>
              <a:ext uri="{FF2B5EF4-FFF2-40B4-BE49-F238E27FC236}">
                <a16:creationId xmlns:a16="http://schemas.microsoft.com/office/drawing/2014/main" id="{45AC1D81-D18C-295C-1C8D-DA14B8D9BAA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EE8612E-77B7-EDA5-E5E1-FBF8456010F9}"/>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55452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5243C-7240-E7EF-5B4B-E2573BA954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0490993-6953-7D8D-373E-17CB0C590A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8CCF07-122C-8FCF-9AB0-456E0653FA98}"/>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5" name="Footer Placeholder 4">
            <a:extLst>
              <a:ext uri="{FF2B5EF4-FFF2-40B4-BE49-F238E27FC236}">
                <a16:creationId xmlns:a16="http://schemas.microsoft.com/office/drawing/2014/main" id="{86996DEF-369C-3C34-A9D7-2A8D1497D26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C06258B-A978-DD48-CD89-BC1F78004170}"/>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2623624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AEAA-3847-5B1F-577C-D43A6BC5B5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77B4EB3-5F6A-46DF-3DB3-C722435C71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EC20BFF-0B12-ADF1-4394-573983586F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667BDD2-A16A-0FA3-308B-ACFA0A093E41}"/>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6" name="Footer Placeholder 5">
            <a:extLst>
              <a:ext uri="{FF2B5EF4-FFF2-40B4-BE49-F238E27FC236}">
                <a16:creationId xmlns:a16="http://schemas.microsoft.com/office/drawing/2014/main" id="{97AA301A-D2AA-8701-13DC-CB05B7769A8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A0EF9E0-3AED-6F6D-F8A6-8A698C99C647}"/>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1394085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3435D-4796-1105-2563-7E3AA1E325E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1BC347-9F59-72F8-0D2F-7B16BE076B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354BF4-DC55-BD13-F3EF-063602930B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EED8DB-C246-3AA5-EAE0-A9EE13B915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2F83C5-FEAC-7485-B01C-8B7EDC7DBF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CA5A4AF-0F15-7518-6CD5-B5DD7646E7E8}"/>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8" name="Footer Placeholder 7">
            <a:extLst>
              <a:ext uri="{FF2B5EF4-FFF2-40B4-BE49-F238E27FC236}">
                <a16:creationId xmlns:a16="http://schemas.microsoft.com/office/drawing/2014/main" id="{C5163BDC-A0BE-BE5E-F2CF-DD75E361239D}"/>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FFB9C9E-D985-388F-A288-3B70AB341B54}"/>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4231544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141F6-C0EF-739E-AAE9-B0A8A367D98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C8B8845-19A7-6470-A5F2-0A2B11900D91}"/>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4" name="Footer Placeholder 3">
            <a:extLst>
              <a:ext uri="{FF2B5EF4-FFF2-40B4-BE49-F238E27FC236}">
                <a16:creationId xmlns:a16="http://schemas.microsoft.com/office/drawing/2014/main" id="{CDF67E11-2665-C5DC-0C8E-92A56A3A91C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04D2A528-928F-0F28-1E8C-04639D32EECE}"/>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3358580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D9E68A-42E9-B23E-F4CD-B2138BA75808}"/>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3" name="Footer Placeholder 2">
            <a:extLst>
              <a:ext uri="{FF2B5EF4-FFF2-40B4-BE49-F238E27FC236}">
                <a16:creationId xmlns:a16="http://schemas.microsoft.com/office/drawing/2014/main" id="{66A4E24F-BC27-A6F2-B72F-77B94CC28031}"/>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4A8BA82B-2051-C87F-9912-23AB308891C7}"/>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1288582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E879-8323-5EF0-589C-89E5D2F1B5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0DAF01-8B9D-AC44-D9AB-74DE014674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ABB5C79-F3F7-B293-9E22-18737DD7F5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CA961E-62FB-E5AA-598D-53251DB71E10}"/>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6" name="Footer Placeholder 5">
            <a:extLst>
              <a:ext uri="{FF2B5EF4-FFF2-40B4-BE49-F238E27FC236}">
                <a16:creationId xmlns:a16="http://schemas.microsoft.com/office/drawing/2014/main" id="{D5F44B9F-64B5-EE7E-CBB4-AE348425593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7BD9C47-7CA3-A1CD-A6F8-844E5D04EADF}"/>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2155881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741E0-6692-1A5E-A6B5-1782863445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E41AFEF-BE30-7DE0-83E5-0905AB2FBB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1892A8C-E9AD-7C5A-B8ED-B5A4F74720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355D33-A9BB-5998-FE93-E6F5E3BFC8BE}"/>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6" name="Footer Placeholder 5">
            <a:extLst>
              <a:ext uri="{FF2B5EF4-FFF2-40B4-BE49-F238E27FC236}">
                <a16:creationId xmlns:a16="http://schemas.microsoft.com/office/drawing/2014/main" id="{3B089CAB-9103-6512-EB1B-E8BA3551915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26A18AB-EE91-B204-A334-1A2706BD0282}"/>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859334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70FC3-5621-6169-66F6-6D4CCB7C96A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ED1C2C-8907-99D7-F386-986B3982E7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D9AE6B-A0F6-EDA6-57A9-78FB87B6F436}"/>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5" name="Footer Placeholder 4">
            <a:extLst>
              <a:ext uri="{FF2B5EF4-FFF2-40B4-BE49-F238E27FC236}">
                <a16:creationId xmlns:a16="http://schemas.microsoft.com/office/drawing/2014/main" id="{EB7A95B9-7612-86ED-2059-04E09685736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8C12C07-3419-00E6-0091-605EC978D4B6}"/>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3154481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9B0AAE-A724-A764-2221-5F82ED0A146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55201DB-0752-73D8-7D6E-B439F101A4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C3475D-73F3-865F-7612-AF3EB570B410}"/>
              </a:ext>
            </a:extLst>
          </p:cNvPr>
          <p:cNvSpPr>
            <a:spLocks noGrp="1"/>
          </p:cNvSpPr>
          <p:nvPr>
            <p:ph type="dt" sz="half" idx="10"/>
          </p:nvPr>
        </p:nvSpPr>
        <p:spPr/>
        <p:txBody>
          <a:bodyPr/>
          <a:lstStyle/>
          <a:p>
            <a:fld id="{AF263BAE-0DCA-4109-9FA2-3B12748411BD}" type="datetimeFigureOut">
              <a:rPr lang="en-GB" smtClean="0"/>
              <a:t>12/10/2026</a:t>
            </a:fld>
            <a:endParaRPr lang="en-GB" dirty="0"/>
          </a:p>
        </p:txBody>
      </p:sp>
      <p:sp>
        <p:nvSpPr>
          <p:cNvPr id="5" name="Footer Placeholder 4">
            <a:extLst>
              <a:ext uri="{FF2B5EF4-FFF2-40B4-BE49-F238E27FC236}">
                <a16:creationId xmlns:a16="http://schemas.microsoft.com/office/drawing/2014/main" id="{2A5D14B4-AED9-792A-4C65-D7FBED6668E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38AAD2E-45E4-68ED-544E-2FC347448520}"/>
              </a:ext>
            </a:extLst>
          </p:cNvPr>
          <p:cNvSpPr>
            <a:spLocks noGrp="1"/>
          </p:cNvSpPr>
          <p:nvPr>
            <p:ph type="sldNum" sz="quarter" idx="12"/>
          </p:nvPr>
        </p:nvSpPr>
        <p:spPr/>
        <p:txBody>
          <a:bodyPr/>
          <a:lstStyle/>
          <a:p>
            <a:fld id="{31E47899-4A76-46B3-8E71-E0A4CB82F3E6}" type="slidenum">
              <a:rPr lang="en-GB" smtClean="0"/>
              <a:t>‹#›</a:t>
            </a:fld>
            <a:endParaRPr lang="en-GB" dirty="0"/>
          </a:p>
        </p:txBody>
      </p:sp>
    </p:spTree>
    <p:extLst>
      <p:ext uri="{BB962C8B-B14F-4D97-AF65-F5344CB8AC3E}">
        <p14:creationId xmlns:p14="http://schemas.microsoft.com/office/powerpoint/2010/main" val="418676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20D65F-749B-E8E8-5EE8-825F7B26F5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50C8FB-9656-2996-9D74-03CC8B5365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6A31F8-ECE6-9431-66A5-A1A24BC1D1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263BAE-0DCA-4109-9FA2-3B12748411BD}" type="datetimeFigureOut">
              <a:rPr lang="en-GB" smtClean="0"/>
              <a:t>12/10/2026</a:t>
            </a:fld>
            <a:endParaRPr lang="en-GB" dirty="0"/>
          </a:p>
        </p:txBody>
      </p:sp>
      <p:sp>
        <p:nvSpPr>
          <p:cNvPr id="5" name="Footer Placeholder 4">
            <a:extLst>
              <a:ext uri="{FF2B5EF4-FFF2-40B4-BE49-F238E27FC236}">
                <a16:creationId xmlns:a16="http://schemas.microsoft.com/office/drawing/2014/main" id="{1C6577CE-8157-76C1-C452-72580CDF88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99826919-692A-A1A0-1B86-4F8C5F62E0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E47899-4A76-46B3-8E71-E0A4CB82F3E6}" type="slidenum">
              <a:rPr lang="en-GB" smtClean="0"/>
              <a:t>‹#›</a:t>
            </a:fld>
            <a:endParaRPr lang="en-GB" dirty="0"/>
          </a:p>
        </p:txBody>
      </p:sp>
    </p:spTree>
    <p:extLst>
      <p:ext uri="{BB962C8B-B14F-4D97-AF65-F5344CB8AC3E}">
        <p14:creationId xmlns:p14="http://schemas.microsoft.com/office/powerpoint/2010/main" val="2828423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vimeo.com/1183750369?fl=pl&amp;fe=s" TargetMode="External"/><Relationship Id="rId5" Type="http://schemas.openxmlformats.org/officeDocument/2006/relationships/image" Target="../media/image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hyperlink" Target="https://vimeo.com/1210169061?fl=pl&amp;fe=sh"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hyperlink" Target="https://vimeo.com/1182594437?fl=pl&amp;fe=sh"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hyperlink" Target="https://vimeo.com/1215845564?fl=pl&amp;fe=sh" TargetMode="Externa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2.png"/><Relationship Id="rId4" Type="http://schemas.openxmlformats.org/officeDocument/2006/relationships/hyperlink" Target="https://vimeo.com/1169111029?fl=pl&amp;fe=sh"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hyperlink" Target="https://www.sandwell.gov.uk/CareersService/" TargetMode="External"/><Relationship Id="rId13" Type="http://schemas.openxmlformats.org/officeDocument/2006/relationships/hyperlink" Target="https://www.slenky.com./cities/1438" TargetMode="External"/><Relationship Id="rId3" Type="http://schemas.openxmlformats.org/officeDocument/2006/relationships/image" Target="../media/image40.png"/><Relationship Id="rId7" Type="http://schemas.openxmlformats.org/officeDocument/2006/relationships/hyperlink" Target="https://gbr01.safelinks.protection.outlook.com/?url=https%3A%2F%2Fwww.solihull.gov.uk%2Fjobs-and-training%2Femployment-and-skills%2Fjobseekers&amp;data=05%7C02%7Cclaire.donnelly%40wmca.org.uk%7Ca6e2f81700784fd9a05608df1331cc80%7C0859eb45f1ae4e0a9efae6d66bbb672f%7C0%7C0%7C639250776787420851%7CUnknown%7CTWFpbGZsb3d8eyJFbXB0eU1hcGkiOnRydWUsIlYiOiIwLjAuMDAwMCIsIlAiOiJXaW4zMiIsIkFOIjoiTWFpbCIsIldUIjoyfQ%3D%3D%7C0%7C%7C%7C&amp;sdata=qCcBURpqlM3NOjU%2F33tBfUF2TIH0I8XW2KR%2BQx%2BSxzc%3D&amp;reserved=0" TargetMode="External"/><Relationship Id="rId12" Type="http://schemas.openxmlformats.org/officeDocument/2006/relationships/hyperlink" Target="https://www.coventry.gov.uk/employment-support/job-shop-services-people-looking-work" TargetMode="External"/><Relationship Id="rId17" Type="http://schemas.openxmlformats.org/officeDocument/2006/relationships/hyperlink" Target="https://www.gov.uk/apply-apprenticeship" TargetMode="External"/><Relationship Id="rId2" Type="http://schemas.openxmlformats.org/officeDocument/2006/relationships/notesSlide" Target="../notesSlides/notesSlide18.xml"/><Relationship Id="rId16" Type="http://schemas.openxmlformats.org/officeDocument/2006/relationships/hyperlink" Target="https://nationalcareers.service.gov.uk/" TargetMode="External"/><Relationship Id="rId1" Type="http://schemas.openxmlformats.org/officeDocument/2006/relationships/slideLayout" Target="../slideLayouts/slideLayout7.xml"/><Relationship Id="rId6" Type="http://schemas.openxmlformats.org/officeDocument/2006/relationships/hyperlink" Target="https://www.birminghamcareersservice.co.uk/" TargetMode="External"/><Relationship Id="rId11" Type="http://schemas.openxmlformats.org/officeDocument/2006/relationships/hyperlink" Target="https://go.walsall.gov.uk/walsall-works" TargetMode="External"/><Relationship Id="rId5" Type="http://schemas.openxmlformats.org/officeDocument/2006/relationships/hyperlink" Target="https://www.wmca.org.uk/what-we-do/employment-and-skills/the-post-exam-survival-guide/" TargetMode="External"/><Relationship Id="rId15" Type="http://schemas.openxmlformats.org/officeDocument/2006/relationships/hyperlink" Target="https://www.kingstrust.org.uk/" TargetMode="External"/><Relationship Id="rId10" Type="http://schemas.openxmlformats.org/officeDocument/2006/relationships/hyperlink" Target="https://www.wolvesworkbox.com/directory/organisations/connexions.html" TargetMode="External"/><Relationship Id="rId4" Type="http://schemas.openxmlformats.org/officeDocument/2006/relationships/hyperlink" Target="https://growth.wmca.org.uk/" TargetMode="External"/><Relationship Id="rId9" Type="http://schemas.openxmlformats.org/officeDocument/2006/relationships/hyperlink" Target="https://dudleyci.co.uk/services/connexions-dudley-information-advice-and-guidance-service-for-young-people" TargetMode="External"/><Relationship Id="rId14" Type="http://schemas.openxmlformats.org/officeDocument/2006/relationships/hyperlink" Target="https://www.cw-chambertraining.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02CDB-3E7F-4B5C-3CAE-830CAD34A2F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2869BF-876B-C0A3-268D-29DF5DF71A8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54A54856-8E72-FE6C-8C94-2F59F0F388B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576457" y="996205"/>
            <a:ext cx="4615543" cy="5861795"/>
          </a:xfrm>
          <a:prstGeom prst="rect">
            <a:avLst/>
          </a:prstGeom>
        </p:spPr>
      </p:pic>
    </p:spTree>
    <p:extLst>
      <p:ext uri="{BB962C8B-B14F-4D97-AF65-F5344CB8AC3E}">
        <p14:creationId xmlns:p14="http://schemas.microsoft.com/office/powerpoint/2010/main" val="3992964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2318F-F36C-81E9-D546-4FB42391C11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E4BE789-91BC-EB93-B144-513279E87E1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79060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4C65-ECDD-60C1-FD4F-F945D70740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E6CAF2-DC77-3E6A-E323-521B3328FEF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46367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F9C19-E8F2-A4BF-3EBE-AB5F48E94A7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8A048B1-BA21-96CC-588B-E560330BC2C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96770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B1849-B194-BB9A-26F7-CFEA1608C96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F45A9D8-4D11-6712-9F6B-95EA71CF660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06044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8747F-43E3-9834-BD9C-5EF1EB7BDE8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7E4865-2863-65B3-DA3B-49DA2E4A542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7B7A510-F751-88DC-2367-0F162785E894}"/>
              </a:ext>
            </a:extLst>
          </p:cNvPr>
          <p:cNvPicPr>
            <a:picLocks noChangeAspect="1"/>
          </p:cNvPicPr>
          <p:nvPr/>
        </p:nvPicPr>
        <p:blipFill>
          <a:blip r:embed="rId4"/>
          <a:stretch>
            <a:fillRect/>
          </a:stretch>
        </p:blipFill>
        <p:spPr>
          <a:xfrm>
            <a:off x="2514534" y="1921785"/>
            <a:ext cx="9528022" cy="3638187"/>
          </a:xfrm>
          <a:prstGeom prst="rect">
            <a:avLst/>
          </a:prstGeom>
        </p:spPr>
      </p:pic>
      <p:sp>
        <p:nvSpPr>
          <p:cNvPr id="26" name="Rectangle 25">
            <a:extLst>
              <a:ext uri="{FF2B5EF4-FFF2-40B4-BE49-F238E27FC236}">
                <a16:creationId xmlns:a16="http://schemas.microsoft.com/office/drawing/2014/main" id="{5A9D0625-02AE-60C1-739A-B1502BC983AF}"/>
              </a:ext>
            </a:extLst>
          </p:cNvPr>
          <p:cNvSpPr/>
          <p:nvPr/>
        </p:nvSpPr>
        <p:spPr>
          <a:xfrm>
            <a:off x="7097485" y="1636309"/>
            <a:ext cx="3454401" cy="4682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Isosceles Triangle 9">
            <a:extLst>
              <a:ext uri="{FF2B5EF4-FFF2-40B4-BE49-F238E27FC236}">
                <a16:creationId xmlns:a16="http://schemas.microsoft.com/office/drawing/2014/main" id="{CA17D92B-7604-C5CB-1051-8B5099C12B5B}"/>
              </a:ext>
            </a:extLst>
          </p:cNvPr>
          <p:cNvSpPr/>
          <p:nvPr/>
        </p:nvSpPr>
        <p:spPr>
          <a:xfrm rot="184314">
            <a:off x="9433304" y="1668635"/>
            <a:ext cx="1261336" cy="2046955"/>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46810070-A4AF-78C4-0882-F51809359D8C}"/>
              </a:ext>
            </a:extLst>
          </p:cNvPr>
          <p:cNvPicPr>
            <a:picLocks noChangeAspect="1"/>
          </p:cNvPicPr>
          <p:nvPr/>
        </p:nvPicPr>
        <p:blipFill>
          <a:blip r:embed="rId5"/>
          <a:stretch>
            <a:fillRect/>
          </a:stretch>
        </p:blipFill>
        <p:spPr>
          <a:xfrm>
            <a:off x="0" y="363764"/>
            <a:ext cx="2365091" cy="2223468"/>
          </a:xfrm>
          <a:prstGeom prst="rect">
            <a:avLst/>
          </a:prstGeom>
        </p:spPr>
      </p:pic>
      <p:sp>
        <p:nvSpPr>
          <p:cNvPr id="7" name="Isosceles Triangle 6">
            <a:extLst>
              <a:ext uri="{FF2B5EF4-FFF2-40B4-BE49-F238E27FC236}">
                <a16:creationId xmlns:a16="http://schemas.microsoft.com/office/drawing/2014/main" id="{9584CA59-C53C-2897-5E89-10F69C24B0A6}"/>
              </a:ext>
            </a:extLst>
          </p:cNvPr>
          <p:cNvSpPr/>
          <p:nvPr/>
        </p:nvSpPr>
        <p:spPr>
          <a:xfrm rot="184314">
            <a:off x="9831625" y="1512097"/>
            <a:ext cx="1261336" cy="2046955"/>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Arrow: Up 7">
            <a:extLst>
              <a:ext uri="{FF2B5EF4-FFF2-40B4-BE49-F238E27FC236}">
                <a16:creationId xmlns:a16="http://schemas.microsoft.com/office/drawing/2014/main" id="{79B3A7FC-6565-FEC3-71EF-8D5B78B63224}"/>
              </a:ext>
            </a:extLst>
          </p:cNvPr>
          <p:cNvSpPr/>
          <p:nvPr/>
        </p:nvSpPr>
        <p:spPr>
          <a:xfrm rot="4243462">
            <a:off x="6120762" y="973751"/>
            <a:ext cx="829145" cy="1687986"/>
          </a:xfrm>
          <a:prstGeom prst="up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Arrow: Up 11">
            <a:extLst>
              <a:ext uri="{FF2B5EF4-FFF2-40B4-BE49-F238E27FC236}">
                <a16:creationId xmlns:a16="http://schemas.microsoft.com/office/drawing/2014/main" id="{E89C809A-0388-9C29-FFD8-DF2A551E5034}"/>
              </a:ext>
            </a:extLst>
          </p:cNvPr>
          <p:cNvSpPr/>
          <p:nvPr/>
        </p:nvSpPr>
        <p:spPr>
          <a:xfrm rot="1182299">
            <a:off x="9914474" y="3108594"/>
            <a:ext cx="434516" cy="1297830"/>
          </a:xfrm>
          <a:prstGeom prst="up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99811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76FD6-DB0E-3ED6-64B5-16B1A237005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234C5E7-FA83-97AA-B647-B97AF1F8022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5D8B8E76-B046-6362-1124-DD3EB386423F}"/>
              </a:ext>
            </a:extLst>
          </p:cNvPr>
          <p:cNvPicPr>
            <a:picLocks noChangeAspect="1"/>
          </p:cNvPicPr>
          <p:nvPr/>
        </p:nvPicPr>
        <p:blipFill>
          <a:blip r:embed="rId4"/>
          <a:stretch>
            <a:fillRect/>
          </a:stretch>
        </p:blipFill>
        <p:spPr>
          <a:xfrm>
            <a:off x="0" y="363764"/>
            <a:ext cx="2365091" cy="2223468"/>
          </a:xfrm>
          <a:prstGeom prst="rect">
            <a:avLst/>
          </a:prstGeom>
        </p:spPr>
      </p:pic>
      <p:pic>
        <p:nvPicPr>
          <p:cNvPr id="13" name="Picture 12">
            <a:extLst>
              <a:ext uri="{FF2B5EF4-FFF2-40B4-BE49-F238E27FC236}">
                <a16:creationId xmlns:a16="http://schemas.microsoft.com/office/drawing/2014/main" id="{F04C2F78-2C34-12A5-98AF-791449062C0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548995" y="5542319"/>
            <a:ext cx="1223380" cy="996167"/>
          </a:xfrm>
          <a:prstGeom prst="rect">
            <a:avLst/>
          </a:prstGeom>
        </p:spPr>
      </p:pic>
      <p:pic>
        <p:nvPicPr>
          <p:cNvPr id="15" name="Picture 14">
            <a:extLst>
              <a:ext uri="{FF2B5EF4-FFF2-40B4-BE49-F238E27FC236}">
                <a16:creationId xmlns:a16="http://schemas.microsoft.com/office/drawing/2014/main" id="{3ADFA1C9-8F8E-01CD-A624-9DE317D43528}"/>
              </a:ext>
            </a:extLst>
          </p:cNvPr>
          <p:cNvPicPr>
            <a:picLocks noChangeAspect="1"/>
          </p:cNvPicPr>
          <p:nvPr/>
        </p:nvPicPr>
        <p:blipFill>
          <a:blip r:embed="rId6" cstate="screen">
            <a:extLst>
              <a:ext uri="{28A0092B-C50C-407E-A947-70E740481C1C}">
                <a14:useLocalDpi xmlns:a14="http://schemas.microsoft.com/office/drawing/2010/main"/>
              </a:ext>
            </a:extLst>
          </a:blip>
          <a:srcRect l="-3170" t="-16402"/>
          <a:stretch>
            <a:fillRect/>
          </a:stretch>
        </p:blipFill>
        <p:spPr>
          <a:xfrm>
            <a:off x="8374792" y="2161938"/>
            <a:ext cx="1084644" cy="1063616"/>
          </a:xfrm>
          <a:prstGeom prst="rect">
            <a:avLst/>
          </a:prstGeom>
        </p:spPr>
      </p:pic>
      <p:pic>
        <p:nvPicPr>
          <p:cNvPr id="17" name="Picture 16">
            <a:extLst>
              <a:ext uri="{FF2B5EF4-FFF2-40B4-BE49-F238E27FC236}">
                <a16:creationId xmlns:a16="http://schemas.microsoft.com/office/drawing/2014/main" id="{4354DFE0-B1A9-AA07-FEF8-35B7AB2AF12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769778" y="3272152"/>
            <a:ext cx="1335550" cy="1025482"/>
          </a:xfrm>
          <a:prstGeom prst="rect">
            <a:avLst/>
          </a:prstGeom>
        </p:spPr>
      </p:pic>
      <p:pic>
        <p:nvPicPr>
          <p:cNvPr id="19" name="Picture 18">
            <a:extLst>
              <a:ext uri="{FF2B5EF4-FFF2-40B4-BE49-F238E27FC236}">
                <a16:creationId xmlns:a16="http://schemas.microsoft.com/office/drawing/2014/main" id="{3A899198-7442-219E-5ADA-1DAE43D09367}"/>
              </a:ext>
            </a:extLst>
          </p:cNvPr>
          <p:cNvPicPr>
            <a:picLocks noChangeAspect="1"/>
          </p:cNvPicPr>
          <p:nvPr/>
        </p:nvPicPr>
        <p:blipFill>
          <a:blip r:embed="rId8" cstate="screen">
            <a:extLst>
              <a:ext uri="{28A0092B-C50C-407E-A947-70E740481C1C}">
                <a14:useLocalDpi xmlns:a14="http://schemas.microsoft.com/office/drawing/2010/main"/>
              </a:ext>
            </a:extLst>
          </a:blip>
          <a:srcRect l="-3147" t="-15054"/>
          <a:stretch>
            <a:fillRect/>
          </a:stretch>
        </p:blipFill>
        <p:spPr>
          <a:xfrm>
            <a:off x="8610983" y="5377585"/>
            <a:ext cx="1115283" cy="1255516"/>
          </a:xfrm>
          <a:prstGeom prst="rect">
            <a:avLst/>
          </a:prstGeom>
        </p:spPr>
      </p:pic>
      <p:sp>
        <p:nvSpPr>
          <p:cNvPr id="20" name="TextBox 19">
            <a:extLst>
              <a:ext uri="{FF2B5EF4-FFF2-40B4-BE49-F238E27FC236}">
                <a16:creationId xmlns:a16="http://schemas.microsoft.com/office/drawing/2014/main" id="{FA9014FE-4549-A288-ED17-E9D63D9CA3A0}"/>
              </a:ext>
            </a:extLst>
          </p:cNvPr>
          <p:cNvSpPr txBox="1"/>
          <p:nvPr/>
        </p:nvSpPr>
        <p:spPr>
          <a:xfrm>
            <a:off x="2611876" y="1315681"/>
            <a:ext cx="6364657" cy="5940088"/>
          </a:xfrm>
          <a:prstGeom prst="rect">
            <a:avLst/>
          </a:prstGeom>
          <a:noFill/>
        </p:spPr>
        <p:txBody>
          <a:bodyPr wrap="square" rtlCol="0">
            <a:spAutoFit/>
          </a:bodyPr>
          <a:lstStyle/>
          <a:p>
            <a:endParaRPr lang="en-GB" sz="2000" b="1" dirty="0">
              <a:latin typeface="Poppins Semi-Bold"/>
            </a:endParaRPr>
          </a:p>
          <a:p>
            <a:r>
              <a:rPr lang="en-GB" sz="2400" b="1" dirty="0"/>
              <a:t>Green Technology and Clean Energy  </a:t>
            </a:r>
          </a:p>
          <a:p>
            <a:endParaRPr lang="en-GB" sz="2400" b="1" dirty="0"/>
          </a:p>
          <a:p>
            <a:endParaRPr lang="en-GB" sz="2400" b="1" dirty="0"/>
          </a:p>
          <a:p>
            <a:r>
              <a:rPr lang="en-GB" sz="2400" b="1" dirty="0"/>
              <a:t>Advanced Manufacturing and Engineering</a:t>
            </a:r>
          </a:p>
          <a:p>
            <a:endParaRPr lang="en-GB" sz="2400" b="1" dirty="0"/>
          </a:p>
          <a:p>
            <a:endParaRPr lang="en-GB" sz="2400" b="1" dirty="0"/>
          </a:p>
          <a:p>
            <a:r>
              <a:rPr lang="en-GB" sz="2400" b="1" dirty="0"/>
              <a:t>Health, Life Sciences and Care</a:t>
            </a:r>
          </a:p>
          <a:p>
            <a:endParaRPr lang="en-GB" sz="2400" b="1" dirty="0"/>
          </a:p>
          <a:p>
            <a:endParaRPr lang="en-GB" sz="2400" b="1" dirty="0"/>
          </a:p>
          <a:p>
            <a:r>
              <a:rPr lang="en-GB" sz="2400" b="1" dirty="0"/>
              <a:t>Digital, Creative and AI   </a:t>
            </a:r>
          </a:p>
          <a:p>
            <a:endParaRPr lang="en-GB" sz="2400" b="1" dirty="0"/>
          </a:p>
          <a:p>
            <a:endParaRPr lang="en-GB" sz="2400" b="1" dirty="0"/>
          </a:p>
          <a:p>
            <a:r>
              <a:rPr lang="en-GB" sz="2400" b="1" dirty="0"/>
              <a:t>Professional and Financial Services</a:t>
            </a:r>
          </a:p>
          <a:p>
            <a:endParaRPr lang="en-GB" sz="2400" b="1" dirty="0">
              <a:latin typeface="Poppins Semi-Bold"/>
            </a:endParaRPr>
          </a:p>
          <a:p>
            <a:endParaRPr lang="en-GB" sz="2400" b="1" dirty="0">
              <a:latin typeface="Poppins Semi-Bold"/>
            </a:endParaRPr>
          </a:p>
        </p:txBody>
      </p:sp>
      <p:pic>
        <p:nvPicPr>
          <p:cNvPr id="24" name="Picture 23">
            <a:extLst>
              <a:ext uri="{FF2B5EF4-FFF2-40B4-BE49-F238E27FC236}">
                <a16:creationId xmlns:a16="http://schemas.microsoft.com/office/drawing/2014/main" id="{D9595CC3-5948-8AEA-474E-93C4B68D9A93}"/>
              </a:ext>
            </a:extLst>
          </p:cNvPr>
          <p:cNvPicPr>
            <a:picLocks noChangeAspect="1"/>
          </p:cNvPicPr>
          <p:nvPr/>
        </p:nvPicPr>
        <p:blipFill>
          <a:blip r:embed="rId9" cstate="screen">
            <a:extLst>
              <a:ext uri="{28A0092B-C50C-407E-A947-70E740481C1C}">
                <a14:useLocalDpi xmlns:a14="http://schemas.microsoft.com/office/drawing/2010/main"/>
              </a:ext>
            </a:extLst>
          </a:blip>
          <a:srcRect b="18837"/>
          <a:stretch>
            <a:fillRect/>
          </a:stretch>
        </p:blipFill>
        <p:spPr>
          <a:xfrm>
            <a:off x="5681847" y="4443635"/>
            <a:ext cx="1596698" cy="1086775"/>
          </a:xfrm>
          <a:prstGeom prst="rect">
            <a:avLst/>
          </a:prstGeom>
        </p:spPr>
      </p:pic>
      <p:pic>
        <p:nvPicPr>
          <p:cNvPr id="28" name="Picture 27">
            <a:extLst>
              <a:ext uri="{FF2B5EF4-FFF2-40B4-BE49-F238E27FC236}">
                <a16:creationId xmlns:a16="http://schemas.microsoft.com/office/drawing/2014/main" id="{63E20B37-BAA3-48AF-D7F5-0E1AC4FA6AD7}"/>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6647831" y="4431724"/>
            <a:ext cx="1631693" cy="1110595"/>
          </a:xfrm>
          <a:prstGeom prst="rect">
            <a:avLst/>
          </a:prstGeom>
        </p:spPr>
      </p:pic>
      <p:pic>
        <p:nvPicPr>
          <p:cNvPr id="30" name="Picture 29">
            <a:extLst>
              <a:ext uri="{FF2B5EF4-FFF2-40B4-BE49-F238E27FC236}">
                <a16:creationId xmlns:a16="http://schemas.microsoft.com/office/drawing/2014/main" id="{94334ED8-CA21-A645-4E32-69D049B670A4}"/>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7463677" y="1103976"/>
            <a:ext cx="1394017" cy="1057962"/>
          </a:xfrm>
          <a:prstGeom prst="rect">
            <a:avLst/>
          </a:prstGeom>
        </p:spPr>
      </p:pic>
      <p:sp>
        <p:nvSpPr>
          <p:cNvPr id="31" name="TextBox 30">
            <a:extLst>
              <a:ext uri="{FF2B5EF4-FFF2-40B4-BE49-F238E27FC236}">
                <a16:creationId xmlns:a16="http://schemas.microsoft.com/office/drawing/2014/main" id="{6C98B5CD-007D-1EA0-7C49-019CF26CDF7A}"/>
              </a:ext>
            </a:extLst>
          </p:cNvPr>
          <p:cNvSpPr txBox="1"/>
          <p:nvPr/>
        </p:nvSpPr>
        <p:spPr>
          <a:xfrm>
            <a:off x="2591651" y="525223"/>
            <a:ext cx="9373789" cy="830997"/>
          </a:xfrm>
          <a:prstGeom prst="rect">
            <a:avLst/>
          </a:prstGeom>
          <a:noFill/>
        </p:spPr>
        <p:txBody>
          <a:bodyPr wrap="square" rtlCol="0">
            <a:spAutoFit/>
          </a:bodyPr>
          <a:lstStyle/>
          <a:p>
            <a:r>
              <a:rPr lang="en-GB" sz="2400" b="1" dirty="0"/>
              <a:t>The West Midlands has an economic plan to grow investment, skills and jobs in these sectors: </a:t>
            </a:r>
          </a:p>
        </p:txBody>
      </p:sp>
    </p:spTree>
    <p:extLst>
      <p:ext uri="{BB962C8B-B14F-4D97-AF65-F5344CB8AC3E}">
        <p14:creationId xmlns:p14="http://schemas.microsoft.com/office/powerpoint/2010/main" val="1123491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2ECA8-C7F6-52AD-E1B2-BF0D9808DEC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07DA9D7-0829-F4EF-87AB-1A0EB550041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8">
            <a:extLst>
              <a:ext uri="{FF2B5EF4-FFF2-40B4-BE49-F238E27FC236}">
                <a16:creationId xmlns:a16="http://schemas.microsoft.com/office/drawing/2014/main" id="{84D94628-B643-4C67-059B-AA64F9CDEFDE}"/>
              </a:ext>
            </a:extLst>
          </p:cNvPr>
          <p:cNvSpPr txBox="1"/>
          <p:nvPr/>
        </p:nvSpPr>
        <p:spPr>
          <a:xfrm>
            <a:off x="2719036" y="654050"/>
            <a:ext cx="8787165" cy="615553"/>
          </a:xfrm>
          <a:prstGeom prst="rect">
            <a:avLst/>
          </a:prstGeom>
        </p:spPr>
        <p:txBody>
          <a:bodyPr lIns="0" tIns="0" rIns="0" bIns="0" rtlCol="0" anchor="t">
            <a:spAutoFit/>
          </a:bodyPr>
          <a:lstStyle/>
          <a:p>
            <a:pPr>
              <a:lnSpc>
                <a:spcPts val="2400"/>
              </a:lnSpc>
            </a:pPr>
            <a:endParaRPr lang="en-US" sz="2000" b="1" dirty="0">
              <a:solidFill>
                <a:srgbClr val="3C3C3B"/>
              </a:solidFill>
              <a:highlight>
                <a:srgbClr val="FFFF00"/>
              </a:highlight>
              <a:latin typeface="Poppins Semi-Bold"/>
              <a:ea typeface="Poppins Semi-Bold"/>
              <a:cs typeface="Poppins Semi-Bold"/>
              <a:sym typeface="Poppins Semi-Bold"/>
            </a:endParaRPr>
          </a:p>
          <a:p>
            <a:pPr algn="ctr">
              <a:lnSpc>
                <a:spcPts val="2400"/>
              </a:lnSpc>
            </a:pPr>
            <a:endParaRPr lang="en-US" sz="2000" b="1" dirty="0">
              <a:solidFill>
                <a:srgbClr val="3C3C3B"/>
              </a:solidFill>
              <a:latin typeface="Poppins Semi-Bold"/>
              <a:ea typeface="Poppins Semi-Bold"/>
              <a:cs typeface="Poppins Semi-Bold"/>
              <a:sym typeface="Poppins Semi-Bold"/>
            </a:endParaRPr>
          </a:p>
        </p:txBody>
      </p:sp>
      <p:pic>
        <p:nvPicPr>
          <p:cNvPr id="6" name="Picture 5">
            <a:extLst>
              <a:ext uri="{FF2B5EF4-FFF2-40B4-BE49-F238E27FC236}">
                <a16:creationId xmlns:a16="http://schemas.microsoft.com/office/drawing/2014/main" id="{E1FD3B2F-E082-96AE-3BB6-31760A76E7A0}"/>
              </a:ext>
            </a:extLst>
          </p:cNvPr>
          <p:cNvPicPr>
            <a:picLocks noChangeAspect="1"/>
          </p:cNvPicPr>
          <p:nvPr/>
        </p:nvPicPr>
        <p:blipFill>
          <a:blip r:embed="rId4"/>
          <a:stretch>
            <a:fillRect/>
          </a:stretch>
        </p:blipFill>
        <p:spPr>
          <a:xfrm>
            <a:off x="2824178" y="475955"/>
            <a:ext cx="8682023" cy="6065983"/>
          </a:xfrm>
          <a:prstGeom prst="rect">
            <a:avLst/>
          </a:prstGeom>
        </p:spPr>
      </p:pic>
      <p:pic>
        <p:nvPicPr>
          <p:cNvPr id="5" name="Picture 4">
            <a:extLst>
              <a:ext uri="{FF2B5EF4-FFF2-40B4-BE49-F238E27FC236}">
                <a16:creationId xmlns:a16="http://schemas.microsoft.com/office/drawing/2014/main" id="{80A55050-FB65-8A88-7044-3CFEAF8FE79A}"/>
              </a:ext>
            </a:extLst>
          </p:cNvPr>
          <p:cNvPicPr>
            <a:picLocks noChangeAspect="1"/>
          </p:cNvPicPr>
          <p:nvPr/>
        </p:nvPicPr>
        <p:blipFill>
          <a:blip r:embed="rId5"/>
          <a:stretch>
            <a:fillRect/>
          </a:stretch>
        </p:blipFill>
        <p:spPr>
          <a:xfrm>
            <a:off x="0" y="363764"/>
            <a:ext cx="2365091" cy="2223468"/>
          </a:xfrm>
          <a:prstGeom prst="rect">
            <a:avLst/>
          </a:prstGeom>
        </p:spPr>
      </p:pic>
      <p:sp>
        <p:nvSpPr>
          <p:cNvPr id="7" name="TextBox 6">
            <a:extLst>
              <a:ext uri="{FF2B5EF4-FFF2-40B4-BE49-F238E27FC236}">
                <a16:creationId xmlns:a16="http://schemas.microsoft.com/office/drawing/2014/main" id="{0FDD5C48-CAD8-B6E9-A132-14A3D02067D8}"/>
              </a:ext>
            </a:extLst>
          </p:cNvPr>
          <p:cNvSpPr txBox="1"/>
          <p:nvPr/>
        </p:nvSpPr>
        <p:spPr>
          <a:xfrm>
            <a:off x="2824178" y="106623"/>
            <a:ext cx="6125028" cy="369332"/>
          </a:xfrm>
          <a:prstGeom prst="rect">
            <a:avLst/>
          </a:prstGeom>
          <a:noFill/>
        </p:spPr>
        <p:txBody>
          <a:bodyPr wrap="square">
            <a:spAutoFit/>
          </a:bodyPr>
          <a:lstStyle/>
          <a:p>
            <a:r>
              <a:rPr lang="en-GB" dirty="0"/>
              <a:t>Watch it here: </a:t>
            </a:r>
            <a:r>
              <a:rPr lang="en-GB" dirty="0">
                <a:hlinkClick r:id="rId6"/>
              </a:rPr>
              <a:t>https://vimeo.com/1183750369?fl=pl&amp;fe=s</a:t>
            </a:r>
            <a:r>
              <a:rPr lang="en-GB" dirty="0"/>
              <a:t> </a:t>
            </a:r>
            <a:endParaRPr lang="en-GB" sz="4000" dirty="0"/>
          </a:p>
        </p:txBody>
      </p:sp>
    </p:spTree>
    <p:extLst>
      <p:ext uri="{BB962C8B-B14F-4D97-AF65-F5344CB8AC3E}">
        <p14:creationId xmlns:p14="http://schemas.microsoft.com/office/powerpoint/2010/main" val="1547171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4DC451-DFA6-F173-1250-24101C0F835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8">
            <a:extLst>
              <a:ext uri="{FF2B5EF4-FFF2-40B4-BE49-F238E27FC236}">
                <a16:creationId xmlns:a16="http://schemas.microsoft.com/office/drawing/2014/main" id="{F91323CE-AB96-0E40-D9BA-DC104E06730B}"/>
              </a:ext>
            </a:extLst>
          </p:cNvPr>
          <p:cNvSpPr txBox="1"/>
          <p:nvPr/>
        </p:nvSpPr>
        <p:spPr>
          <a:xfrm>
            <a:off x="2719036" y="654050"/>
            <a:ext cx="8787165" cy="615553"/>
          </a:xfrm>
          <a:prstGeom prst="rect">
            <a:avLst/>
          </a:prstGeom>
        </p:spPr>
        <p:txBody>
          <a:bodyPr lIns="0" tIns="0" rIns="0" bIns="0" rtlCol="0" anchor="t">
            <a:spAutoFit/>
          </a:bodyPr>
          <a:lstStyle/>
          <a:p>
            <a:pPr>
              <a:lnSpc>
                <a:spcPts val="2400"/>
              </a:lnSpc>
            </a:pPr>
            <a:endParaRPr lang="en-US" sz="2000" b="1" dirty="0">
              <a:solidFill>
                <a:srgbClr val="3C3C3B"/>
              </a:solidFill>
              <a:highlight>
                <a:srgbClr val="FFFF00"/>
              </a:highlight>
              <a:latin typeface="Poppins Semi-Bold"/>
              <a:ea typeface="Poppins Semi-Bold"/>
              <a:cs typeface="Poppins Semi-Bold"/>
              <a:sym typeface="Poppins Semi-Bold"/>
            </a:endParaRPr>
          </a:p>
          <a:p>
            <a:pPr algn="ctr">
              <a:lnSpc>
                <a:spcPts val="2400"/>
              </a:lnSpc>
            </a:pPr>
            <a:endParaRPr lang="en-US" sz="2000" b="1" dirty="0">
              <a:solidFill>
                <a:srgbClr val="3C3C3B"/>
              </a:solidFill>
              <a:latin typeface="Poppins Semi-Bold"/>
              <a:ea typeface="Poppins Semi-Bold"/>
              <a:cs typeface="Poppins Semi-Bold"/>
              <a:sym typeface="Poppins Semi-Bold"/>
            </a:endParaRPr>
          </a:p>
        </p:txBody>
      </p:sp>
      <p:pic>
        <p:nvPicPr>
          <p:cNvPr id="5" name="Picture 4">
            <a:hlinkClick r:id="rId4"/>
            <a:extLst>
              <a:ext uri="{FF2B5EF4-FFF2-40B4-BE49-F238E27FC236}">
                <a16:creationId xmlns:a16="http://schemas.microsoft.com/office/drawing/2014/main" id="{F49E7E26-77BF-ADFD-AD3A-F3644BCE6F85}"/>
              </a:ext>
            </a:extLst>
          </p:cNvPr>
          <p:cNvPicPr>
            <a:picLocks noChangeAspect="1"/>
          </p:cNvPicPr>
          <p:nvPr/>
        </p:nvPicPr>
        <p:blipFill>
          <a:blip r:embed="rId5"/>
          <a:srcRect/>
          <a:stretch>
            <a:fillRect/>
          </a:stretch>
        </p:blipFill>
        <p:spPr>
          <a:xfrm>
            <a:off x="2864179" y="654050"/>
            <a:ext cx="8419172" cy="5762890"/>
          </a:xfrm>
          <a:prstGeom prst="rect">
            <a:avLst/>
          </a:prstGeom>
        </p:spPr>
      </p:pic>
      <p:pic>
        <p:nvPicPr>
          <p:cNvPr id="6" name="Picture 5">
            <a:extLst>
              <a:ext uri="{FF2B5EF4-FFF2-40B4-BE49-F238E27FC236}">
                <a16:creationId xmlns:a16="http://schemas.microsoft.com/office/drawing/2014/main" id="{268BEB8C-F600-3087-0DDE-2268C01ED44F}"/>
              </a:ext>
            </a:extLst>
          </p:cNvPr>
          <p:cNvPicPr>
            <a:picLocks noChangeAspect="1"/>
          </p:cNvPicPr>
          <p:nvPr/>
        </p:nvPicPr>
        <p:blipFill>
          <a:blip r:embed="rId6"/>
          <a:stretch>
            <a:fillRect/>
          </a:stretch>
        </p:blipFill>
        <p:spPr>
          <a:xfrm>
            <a:off x="0" y="363764"/>
            <a:ext cx="2365091" cy="2223468"/>
          </a:xfrm>
          <a:prstGeom prst="rect">
            <a:avLst/>
          </a:prstGeom>
        </p:spPr>
      </p:pic>
    </p:spTree>
    <p:extLst>
      <p:ext uri="{BB962C8B-B14F-4D97-AF65-F5344CB8AC3E}">
        <p14:creationId xmlns:p14="http://schemas.microsoft.com/office/powerpoint/2010/main" val="165251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56C2A-F0A0-B8DF-5E63-0C1D3CD3C16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3EF3516-D4E8-E127-44B0-4047F3DE60C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8">
            <a:extLst>
              <a:ext uri="{FF2B5EF4-FFF2-40B4-BE49-F238E27FC236}">
                <a16:creationId xmlns:a16="http://schemas.microsoft.com/office/drawing/2014/main" id="{968D200D-0A61-E167-FCC0-8B887F2DEDD1}"/>
              </a:ext>
            </a:extLst>
          </p:cNvPr>
          <p:cNvSpPr txBox="1"/>
          <p:nvPr/>
        </p:nvSpPr>
        <p:spPr>
          <a:xfrm>
            <a:off x="2719036" y="654050"/>
            <a:ext cx="8787165" cy="615553"/>
          </a:xfrm>
          <a:prstGeom prst="rect">
            <a:avLst/>
          </a:prstGeom>
        </p:spPr>
        <p:txBody>
          <a:bodyPr lIns="0" tIns="0" rIns="0" bIns="0" rtlCol="0" anchor="t">
            <a:spAutoFit/>
          </a:bodyPr>
          <a:lstStyle/>
          <a:p>
            <a:pPr>
              <a:lnSpc>
                <a:spcPts val="2400"/>
              </a:lnSpc>
            </a:pPr>
            <a:endParaRPr lang="en-US" sz="2000" b="1" dirty="0">
              <a:solidFill>
                <a:srgbClr val="3C3C3B"/>
              </a:solidFill>
              <a:highlight>
                <a:srgbClr val="FFFF00"/>
              </a:highlight>
              <a:latin typeface="Poppins Semi-Bold"/>
              <a:ea typeface="Poppins Semi-Bold"/>
              <a:cs typeface="Poppins Semi-Bold"/>
              <a:sym typeface="Poppins Semi-Bold"/>
            </a:endParaRPr>
          </a:p>
          <a:p>
            <a:pPr algn="ctr">
              <a:lnSpc>
                <a:spcPts val="2400"/>
              </a:lnSpc>
            </a:pPr>
            <a:endParaRPr lang="en-US" sz="2000" b="1" dirty="0">
              <a:solidFill>
                <a:srgbClr val="3C3C3B"/>
              </a:solidFill>
              <a:latin typeface="Poppins Semi-Bold"/>
              <a:ea typeface="Poppins Semi-Bold"/>
              <a:cs typeface="Poppins Semi-Bold"/>
              <a:sym typeface="Poppins Semi-Bold"/>
            </a:endParaRPr>
          </a:p>
        </p:txBody>
      </p:sp>
      <p:pic>
        <p:nvPicPr>
          <p:cNvPr id="6" name="Picture 5">
            <a:extLst>
              <a:ext uri="{FF2B5EF4-FFF2-40B4-BE49-F238E27FC236}">
                <a16:creationId xmlns:a16="http://schemas.microsoft.com/office/drawing/2014/main" id="{FDA577E8-FDCF-5EB2-181B-7AA4F570FAD5}"/>
              </a:ext>
            </a:extLst>
          </p:cNvPr>
          <p:cNvPicPr>
            <a:picLocks noChangeAspect="1"/>
          </p:cNvPicPr>
          <p:nvPr/>
        </p:nvPicPr>
        <p:blipFill>
          <a:blip r:embed="rId4"/>
          <a:stretch>
            <a:fillRect/>
          </a:stretch>
        </p:blipFill>
        <p:spPr>
          <a:xfrm>
            <a:off x="0" y="363764"/>
            <a:ext cx="2365091" cy="2223468"/>
          </a:xfrm>
          <a:prstGeom prst="rect">
            <a:avLst/>
          </a:prstGeom>
        </p:spPr>
      </p:pic>
      <p:pic>
        <p:nvPicPr>
          <p:cNvPr id="11" name="Picture 10">
            <a:hlinkClick r:id="rId5"/>
            <a:extLst>
              <a:ext uri="{FF2B5EF4-FFF2-40B4-BE49-F238E27FC236}">
                <a16:creationId xmlns:a16="http://schemas.microsoft.com/office/drawing/2014/main" id="{B49C3856-1914-9C3A-D2B5-B23697C6C9A1}"/>
              </a:ext>
            </a:extLst>
          </p:cNvPr>
          <p:cNvPicPr>
            <a:picLocks noChangeAspect="1"/>
          </p:cNvPicPr>
          <p:nvPr/>
        </p:nvPicPr>
        <p:blipFill>
          <a:blip r:embed="rId6"/>
          <a:stretch>
            <a:fillRect/>
          </a:stretch>
        </p:blipFill>
        <p:spPr>
          <a:xfrm>
            <a:off x="2719036" y="1072753"/>
            <a:ext cx="8957642" cy="5131197"/>
          </a:xfrm>
          <a:prstGeom prst="rect">
            <a:avLst/>
          </a:prstGeom>
        </p:spPr>
      </p:pic>
    </p:spTree>
    <p:extLst>
      <p:ext uri="{BB962C8B-B14F-4D97-AF65-F5344CB8AC3E}">
        <p14:creationId xmlns:p14="http://schemas.microsoft.com/office/powerpoint/2010/main" val="3015049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3487-A6E9-5088-AED7-D4FFEEFC833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E83D0C1-C874-6D5C-4508-596FFE5C2B2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8">
            <a:extLst>
              <a:ext uri="{FF2B5EF4-FFF2-40B4-BE49-F238E27FC236}">
                <a16:creationId xmlns:a16="http://schemas.microsoft.com/office/drawing/2014/main" id="{A504BDE3-42DE-ABA2-27A3-0F4C303DF709}"/>
              </a:ext>
            </a:extLst>
          </p:cNvPr>
          <p:cNvSpPr txBox="1"/>
          <p:nvPr/>
        </p:nvSpPr>
        <p:spPr>
          <a:xfrm>
            <a:off x="2719036" y="654050"/>
            <a:ext cx="8787165" cy="615553"/>
          </a:xfrm>
          <a:prstGeom prst="rect">
            <a:avLst/>
          </a:prstGeom>
        </p:spPr>
        <p:txBody>
          <a:bodyPr lIns="0" tIns="0" rIns="0" bIns="0" rtlCol="0" anchor="t">
            <a:spAutoFit/>
          </a:bodyPr>
          <a:lstStyle/>
          <a:p>
            <a:pPr>
              <a:lnSpc>
                <a:spcPts val="2400"/>
              </a:lnSpc>
            </a:pPr>
            <a:endParaRPr lang="en-US" sz="2000" b="1" dirty="0">
              <a:solidFill>
                <a:srgbClr val="3C3C3B"/>
              </a:solidFill>
              <a:highlight>
                <a:srgbClr val="FFFF00"/>
              </a:highlight>
              <a:latin typeface="Poppins Semi-Bold"/>
              <a:ea typeface="Poppins Semi-Bold"/>
              <a:cs typeface="Poppins Semi-Bold"/>
              <a:sym typeface="Poppins Semi-Bold"/>
            </a:endParaRPr>
          </a:p>
          <a:p>
            <a:pPr algn="ctr">
              <a:lnSpc>
                <a:spcPts val="2400"/>
              </a:lnSpc>
            </a:pPr>
            <a:endParaRPr lang="en-US" sz="2000" b="1" dirty="0">
              <a:solidFill>
                <a:srgbClr val="3C3C3B"/>
              </a:solidFill>
              <a:latin typeface="Poppins Semi-Bold"/>
              <a:ea typeface="Poppins Semi-Bold"/>
              <a:cs typeface="Poppins Semi-Bold"/>
              <a:sym typeface="Poppins Semi-Bold"/>
            </a:endParaRPr>
          </a:p>
        </p:txBody>
      </p:sp>
      <p:pic>
        <p:nvPicPr>
          <p:cNvPr id="5" name="Picture 4">
            <a:extLst>
              <a:ext uri="{FF2B5EF4-FFF2-40B4-BE49-F238E27FC236}">
                <a16:creationId xmlns:a16="http://schemas.microsoft.com/office/drawing/2014/main" id="{9E85D009-8593-ECF5-B251-490915E732CE}"/>
              </a:ext>
            </a:extLst>
          </p:cNvPr>
          <p:cNvPicPr>
            <a:picLocks noChangeAspect="1"/>
          </p:cNvPicPr>
          <p:nvPr/>
        </p:nvPicPr>
        <p:blipFill>
          <a:blip r:embed="rId4"/>
          <a:stretch>
            <a:fillRect/>
          </a:stretch>
        </p:blipFill>
        <p:spPr>
          <a:xfrm>
            <a:off x="0" y="363764"/>
            <a:ext cx="2365091" cy="2223468"/>
          </a:xfrm>
          <a:prstGeom prst="rect">
            <a:avLst/>
          </a:prstGeom>
        </p:spPr>
      </p:pic>
      <p:pic>
        <p:nvPicPr>
          <p:cNvPr id="7" name="Picture 6">
            <a:hlinkClick r:id="rId5"/>
            <a:extLst>
              <a:ext uri="{FF2B5EF4-FFF2-40B4-BE49-F238E27FC236}">
                <a16:creationId xmlns:a16="http://schemas.microsoft.com/office/drawing/2014/main" id="{8594D306-4656-9C89-CEFC-AE206EEA6A03}"/>
              </a:ext>
            </a:extLst>
          </p:cNvPr>
          <p:cNvPicPr>
            <a:picLocks noChangeAspect="1"/>
          </p:cNvPicPr>
          <p:nvPr/>
        </p:nvPicPr>
        <p:blipFill>
          <a:blip r:embed="rId6"/>
          <a:stretch>
            <a:fillRect/>
          </a:stretch>
        </p:blipFill>
        <p:spPr>
          <a:xfrm>
            <a:off x="2668749" y="961826"/>
            <a:ext cx="8837452" cy="5019573"/>
          </a:xfrm>
          <a:prstGeom prst="rect">
            <a:avLst/>
          </a:prstGeom>
        </p:spPr>
      </p:pic>
    </p:spTree>
    <p:extLst>
      <p:ext uri="{BB962C8B-B14F-4D97-AF65-F5344CB8AC3E}">
        <p14:creationId xmlns:p14="http://schemas.microsoft.com/office/powerpoint/2010/main" val="3579460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9FD27-C55E-7504-8055-D4FB91B9837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8C95151-1C14-10C8-8AA2-71F7C0FF54F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8">
            <a:extLst>
              <a:ext uri="{FF2B5EF4-FFF2-40B4-BE49-F238E27FC236}">
                <a16:creationId xmlns:a16="http://schemas.microsoft.com/office/drawing/2014/main" id="{0FC78D84-4CA6-A100-007C-6253FBBB82D7}"/>
              </a:ext>
            </a:extLst>
          </p:cNvPr>
          <p:cNvSpPr txBox="1"/>
          <p:nvPr/>
        </p:nvSpPr>
        <p:spPr>
          <a:xfrm>
            <a:off x="2719036" y="654050"/>
            <a:ext cx="8787165" cy="615553"/>
          </a:xfrm>
          <a:prstGeom prst="rect">
            <a:avLst/>
          </a:prstGeom>
        </p:spPr>
        <p:txBody>
          <a:bodyPr lIns="0" tIns="0" rIns="0" bIns="0" rtlCol="0" anchor="t">
            <a:spAutoFit/>
          </a:bodyPr>
          <a:lstStyle/>
          <a:p>
            <a:pPr>
              <a:lnSpc>
                <a:spcPts val="2400"/>
              </a:lnSpc>
            </a:pPr>
            <a:endParaRPr lang="en-US" sz="2000" b="1" dirty="0">
              <a:solidFill>
                <a:srgbClr val="3C3C3B"/>
              </a:solidFill>
              <a:highlight>
                <a:srgbClr val="FFFF00"/>
              </a:highlight>
              <a:latin typeface="Poppins Semi-Bold"/>
              <a:ea typeface="Poppins Semi-Bold"/>
              <a:cs typeface="Poppins Semi-Bold"/>
              <a:sym typeface="Poppins Semi-Bold"/>
            </a:endParaRPr>
          </a:p>
          <a:p>
            <a:pPr algn="ctr">
              <a:lnSpc>
                <a:spcPts val="2400"/>
              </a:lnSpc>
            </a:pPr>
            <a:endParaRPr lang="en-US" sz="2000" b="1" dirty="0">
              <a:solidFill>
                <a:srgbClr val="3C3C3B"/>
              </a:solidFill>
              <a:latin typeface="Poppins Semi-Bold"/>
              <a:ea typeface="Poppins Semi-Bold"/>
              <a:cs typeface="Poppins Semi-Bold"/>
              <a:sym typeface="Poppins Semi-Bold"/>
            </a:endParaRPr>
          </a:p>
        </p:txBody>
      </p:sp>
      <p:pic>
        <p:nvPicPr>
          <p:cNvPr id="6" name="Picture 5">
            <a:hlinkClick r:id="rId4"/>
            <a:extLst>
              <a:ext uri="{FF2B5EF4-FFF2-40B4-BE49-F238E27FC236}">
                <a16:creationId xmlns:a16="http://schemas.microsoft.com/office/drawing/2014/main" id="{19D90808-FD3C-CCE8-EC55-6F1DCA8C4CB1}"/>
              </a:ext>
            </a:extLst>
          </p:cNvPr>
          <p:cNvPicPr>
            <a:picLocks noChangeAspect="1"/>
          </p:cNvPicPr>
          <p:nvPr/>
        </p:nvPicPr>
        <p:blipFill>
          <a:blip r:embed="rId5"/>
          <a:stretch>
            <a:fillRect/>
          </a:stretch>
        </p:blipFill>
        <p:spPr>
          <a:xfrm>
            <a:off x="2922151" y="501357"/>
            <a:ext cx="8584050" cy="6008166"/>
          </a:xfrm>
          <a:prstGeom prst="rect">
            <a:avLst/>
          </a:prstGeom>
        </p:spPr>
      </p:pic>
      <p:pic>
        <p:nvPicPr>
          <p:cNvPr id="5" name="Picture 4">
            <a:extLst>
              <a:ext uri="{FF2B5EF4-FFF2-40B4-BE49-F238E27FC236}">
                <a16:creationId xmlns:a16="http://schemas.microsoft.com/office/drawing/2014/main" id="{2CD246E8-94E3-D948-05FB-017076D7B345}"/>
              </a:ext>
            </a:extLst>
          </p:cNvPr>
          <p:cNvPicPr>
            <a:picLocks noChangeAspect="1"/>
          </p:cNvPicPr>
          <p:nvPr/>
        </p:nvPicPr>
        <p:blipFill>
          <a:blip r:embed="rId6"/>
          <a:stretch>
            <a:fillRect/>
          </a:stretch>
        </p:blipFill>
        <p:spPr>
          <a:xfrm>
            <a:off x="0" y="363764"/>
            <a:ext cx="2365091" cy="2223468"/>
          </a:xfrm>
          <a:prstGeom prst="rect">
            <a:avLst/>
          </a:prstGeom>
        </p:spPr>
      </p:pic>
    </p:spTree>
    <p:extLst>
      <p:ext uri="{BB962C8B-B14F-4D97-AF65-F5344CB8AC3E}">
        <p14:creationId xmlns:p14="http://schemas.microsoft.com/office/powerpoint/2010/main" val="1761852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54A86-4DD2-22DF-2215-5D5791F1F5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7B9568-0EB2-C1AC-F4F7-2FFD365C736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FDDBE093-E713-4D87-03CA-094472C24EB7}"/>
              </a:ext>
            </a:extLst>
          </p:cNvPr>
          <p:cNvPicPr>
            <a:picLocks noChangeAspect="1"/>
          </p:cNvPicPr>
          <p:nvPr/>
        </p:nvPicPr>
        <p:blipFill>
          <a:blip r:embed="rId4" cstate="screen">
            <a:extLst>
              <a:ext uri="{28A0092B-C50C-407E-A947-70E740481C1C}">
                <a14:useLocalDpi xmlns:a14="http://schemas.microsoft.com/office/drawing/2010/main"/>
              </a:ext>
            </a:extLst>
          </a:blip>
          <a:srcRect l="5817" r="4733"/>
          <a:stretch>
            <a:fillRect/>
          </a:stretch>
        </p:blipFill>
        <p:spPr>
          <a:xfrm>
            <a:off x="3468914" y="0"/>
            <a:ext cx="2013864" cy="3403346"/>
          </a:xfrm>
          <a:prstGeom prst="rect">
            <a:avLst/>
          </a:prstGeom>
        </p:spPr>
      </p:pic>
      <p:pic>
        <p:nvPicPr>
          <p:cNvPr id="7" name="Picture 6">
            <a:extLst>
              <a:ext uri="{FF2B5EF4-FFF2-40B4-BE49-F238E27FC236}">
                <a16:creationId xmlns:a16="http://schemas.microsoft.com/office/drawing/2014/main" id="{05E03BC0-E9B6-409F-D1BC-181D7637686C}"/>
              </a:ext>
            </a:extLst>
          </p:cNvPr>
          <p:cNvPicPr>
            <a:picLocks noChangeAspect="1"/>
          </p:cNvPicPr>
          <p:nvPr/>
        </p:nvPicPr>
        <p:blipFill>
          <a:blip r:embed="rId5" cstate="screen">
            <a:extLst>
              <a:ext uri="{28A0092B-C50C-407E-A947-70E740481C1C}">
                <a14:useLocalDpi xmlns:a14="http://schemas.microsoft.com/office/drawing/2010/main"/>
              </a:ext>
            </a:extLst>
          </a:blip>
          <a:srcRect l="3847" t="-2557" r="557" b="9646"/>
          <a:stretch>
            <a:fillRect/>
          </a:stretch>
        </p:blipFill>
        <p:spPr>
          <a:xfrm>
            <a:off x="8406962" y="143857"/>
            <a:ext cx="3693017" cy="3136953"/>
          </a:xfrm>
          <a:prstGeom prst="rect">
            <a:avLst/>
          </a:prstGeom>
        </p:spPr>
      </p:pic>
      <p:sp>
        <p:nvSpPr>
          <p:cNvPr id="9" name="TextBox 8">
            <a:extLst>
              <a:ext uri="{FF2B5EF4-FFF2-40B4-BE49-F238E27FC236}">
                <a16:creationId xmlns:a16="http://schemas.microsoft.com/office/drawing/2014/main" id="{1D311B7B-7D5E-5405-A541-2224FE361D50}"/>
              </a:ext>
            </a:extLst>
          </p:cNvPr>
          <p:cNvSpPr txBox="1"/>
          <p:nvPr/>
        </p:nvSpPr>
        <p:spPr>
          <a:xfrm>
            <a:off x="7257143" y="5790812"/>
            <a:ext cx="4615543" cy="923330"/>
          </a:xfrm>
          <a:prstGeom prst="rect">
            <a:avLst/>
          </a:prstGeom>
          <a:noFill/>
        </p:spPr>
        <p:txBody>
          <a:bodyPr wrap="square" rtlCol="0">
            <a:spAutoFit/>
          </a:bodyPr>
          <a:lstStyle/>
          <a:p>
            <a:r>
              <a:rPr lang="en-GB" b="1" dirty="0">
                <a:latin typeface="Aptos Black" panose="020B0004020202020204" pitchFamily="34" charset="0"/>
                <a:cs typeface="Aharoni" panose="020F0502020204030204" pitchFamily="2" charset="-79"/>
              </a:rPr>
              <a:t>22,000 jobs created through Birmingham’s Knowledge Quarter aimed at advanced digital tech and health tech  </a:t>
            </a:r>
            <a:endParaRPr lang="en-GB" dirty="0">
              <a:latin typeface="Aptos Black" panose="020B0004020202020204" pitchFamily="34" charset="0"/>
              <a:cs typeface="Aharoni" panose="020F0502020204030204" pitchFamily="2" charset="-79"/>
            </a:endParaRPr>
          </a:p>
        </p:txBody>
      </p:sp>
      <p:sp>
        <p:nvSpPr>
          <p:cNvPr id="11" name="TextBox 10">
            <a:extLst>
              <a:ext uri="{FF2B5EF4-FFF2-40B4-BE49-F238E27FC236}">
                <a16:creationId xmlns:a16="http://schemas.microsoft.com/office/drawing/2014/main" id="{E47AD06F-0F60-ECE2-5E04-E26687144C23}"/>
              </a:ext>
            </a:extLst>
          </p:cNvPr>
          <p:cNvSpPr txBox="1"/>
          <p:nvPr/>
        </p:nvSpPr>
        <p:spPr>
          <a:xfrm>
            <a:off x="2646399" y="5236814"/>
            <a:ext cx="3829073" cy="1477328"/>
          </a:xfrm>
          <a:prstGeom prst="rect">
            <a:avLst/>
          </a:prstGeom>
          <a:noFill/>
        </p:spPr>
        <p:txBody>
          <a:bodyPr wrap="square" rtlCol="0">
            <a:spAutoFit/>
          </a:bodyPr>
          <a:lstStyle/>
          <a:p>
            <a:r>
              <a:rPr lang="en-GB" b="1" dirty="0">
                <a:latin typeface="Aptos Black" panose="020B0004020202020204" pitchFamily="34" charset="0"/>
                <a:cs typeface="Aharoni" panose="020F0502020204030204" pitchFamily="2" charset="-79"/>
              </a:rPr>
              <a:t>£3 billion investment in a new Sports Quarter in Birmingham, a 62,000-capacity stadium, leisure and residential spaces creating 14,000 jobs </a:t>
            </a:r>
          </a:p>
        </p:txBody>
      </p:sp>
      <p:pic>
        <p:nvPicPr>
          <p:cNvPr id="17" name="Picture 16">
            <a:extLst>
              <a:ext uri="{FF2B5EF4-FFF2-40B4-BE49-F238E27FC236}">
                <a16:creationId xmlns:a16="http://schemas.microsoft.com/office/drawing/2014/main" id="{D05F67EC-19B2-FA4A-486C-EF3BA49A8DAA}"/>
              </a:ext>
            </a:extLst>
          </p:cNvPr>
          <p:cNvPicPr>
            <a:picLocks noChangeAspect="1"/>
          </p:cNvPicPr>
          <p:nvPr/>
        </p:nvPicPr>
        <p:blipFill>
          <a:blip r:embed="rId6"/>
          <a:stretch>
            <a:fillRect/>
          </a:stretch>
        </p:blipFill>
        <p:spPr>
          <a:xfrm>
            <a:off x="8280546" y="3901688"/>
            <a:ext cx="2033516" cy="1889124"/>
          </a:xfrm>
          <a:prstGeom prst="rect">
            <a:avLst/>
          </a:prstGeom>
        </p:spPr>
      </p:pic>
      <p:sp>
        <p:nvSpPr>
          <p:cNvPr id="19" name="TextBox 18">
            <a:extLst>
              <a:ext uri="{FF2B5EF4-FFF2-40B4-BE49-F238E27FC236}">
                <a16:creationId xmlns:a16="http://schemas.microsoft.com/office/drawing/2014/main" id="{D8619EBA-C217-9439-5942-0E02CCCA09CE}"/>
              </a:ext>
            </a:extLst>
          </p:cNvPr>
          <p:cNvSpPr txBox="1"/>
          <p:nvPr/>
        </p:nvSpPr>
        <p:spPr>
          <a:xfrm>
            <a:off x="9012870" y="3221917"/>
            <a:ext cx="2859816" cy="369332"/>
          </a:xfrm>
          <a:prstGeom prst="rect">
            <a:avLst/>
          </a:prstGeom>
          <a:noFill/>
        </p:spPr>
        <p:txBody>
          <a:bodyPr wrap="square" rtlCol="0">
            <a:spAutoFit/>
          </a:bodyPr>
          <a:lstStyle/>
          <a:p>
            <a:r>
              <a:rPr lang="en-GB" dirty="0">
                <a:latin typeface="Aptos Black" panose="020B0004020202020204" pitchFamily="34" charset="0"/>
                <a:cs typeface="Aharoni" panose="020F0502020204030204" pitchFamily="2" charset="-79"/>
              </a:rPr>
              <a:t>Solihull &amp;  Coventry</a:t>
            </a:r>
          </a:p>
        </p:txBody>
      </p:sp>
      <p:pic>
        <p:nvPicPr>
          <p:cNvPr id="21" name="Picture 20">
            <a:extLst>
              <a:ext uri="{FF2B5EF4-FFF2-40B4-BE49-F238E27FC236}">
                <a16:creationId xmlns:a16="http://schemas.microsoft.com/office/drawing/2014/main" id="{32DA3B81-3A05-BF42-3DD4-CEDCD45283C1}"/>
              </a:ext>
            </a:extLst>
          </p:cNvPr>
          <p:cNvPicPr>
            <a:picLocks noChangeAspect="1"/>
          </p:cNvPicPr>
          <p:nvPr/>
        </p:nvPicPr>
        <p:blipFill>
          <a:blip r:embed="rId6"/>
          <a:stretch>
            <a:fillRect/>
          </a:stretch>
        </p:blipFill>
        <p:spPr>
          <a:xfrm>
            <a:off x="8406962" y="3972528"/>
            <a:ext cx="2033516" cy="1889124"/>
          </a:xfrm>
          <a:prstGeom prst="rect">
            <a:avLst/>
          </a:prstGeom>
        </p:spPr>
      </p:pic>
      <p:pic>
        <p:nvPicPr>
          <p:cNvPr id="23" name="Picture 22">
            <a:extLst>
              <a:ext uri="{FF2B5EF4-FFF2-40B4-BE49-F238E27FC236}">
                <a16:creationId xmlns:a16="http://schemas.microsoft.com/office/drawing/2014/main" id="{313FBA39-98F1-D69E-AE78-1F23037ABC3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519983" y="3429000"/>
            <a:ext cx="1680346" cy="1849602"/>
          </a:xfrm>
          <a:prstGeom prst="rect">
            <a:avLst/>
          </a:prstGeom>
        </p:spPr>
      </p:pic>
      <p:pic>
        <p:nvPicPr>
          <p:cNvPr id="25" name="Picture 24">
            <a:extLst>
              <a:ext uri="{FF2B5EF4-FFF2-40B4-BE49-F238E27FC236}">
                <a16:creationId xmlns:a16="http://schemas.microsoft.com/office/drawing/2014/main" id="{B8509570-57C0-87FD-34C4-6A896CAFA70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756512" y="3521215"/>
            <a:ext cx="1336517" cy="13014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6" name="Rectangle 25">
            <a:extLst>
              <a:ext uri="{FF2B5EF4-FFF2-40B4-BE49-F238E27FC236}">
                <a16:creationId xmlns:a16="http://schemas.microsoft.com/office/drawing/2014/main" id="{21EC63AA-9BC8-C9D4-3889-75B323A0C785}"/>
              </a:ext>
            </a:extLst>
          </p:cNvPr>
          <p:cNvSpPr/>
          <p:nvPr/>
        </p:nvSpPr>
        <p:spPr>
          <a:xfrm>
            <a:off x="11756571" y="2975429"/>
            <a:ext cx="389418" cy="3045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089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0F9E7-714C-D132-FDC1-DCCEC12A06C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8C14C4-1FC2-E4B4-F09B-75AB2C4BAA2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6" name="Rectangle 25">
            <a:extLst>
              <a:ext uri="{FF2B5EF4-FFF2-40B4-BE49-F238E27FC236}">
                <a16:creationId xmlns:a16="http://schemas.microsoft.com/office/drawing/2014/main" id="{47CCA42B-C290-E5C7-2E13-A395BD5D6410}"/>
              </a:ext>
            </a:extLst>
          </p:cNvPr>
          <p:cNvSpPr/>
          <p:nvPr/>
        </p:nvSpPr>
        <p:spPr>
          <a:xfrm>
            <a:off x="11756571" y="2975429"/>
            <a:ext cx="389418" cy="30454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E2F7464-170F-040F-1AF7-F5BEEB46BE59}"/>
              </a:ext>
            </a:extLst>
          </p:cNvPr>
          <p:cNvPicPr>
            <a:picLocks noChangeAspect="1"/>
          </p:cNvPicPr>
          <p:nvPr/>
        </p:nvPicPr>
        <p:blipFill>
          <a:blip r:embed="rId4"/>
          <a:stretch>
            <a:fillRect/>
          </a:stretch>
        </p:blipFill>
        <p:spPr>
          <a:xfrm>
            <a:off x="5388909" y="128836"/>
            <a:ext cx="2701571" cy="2307964"/>
          </a:xfrm>
          <a:prstGeom prst="rect">
            <a:avLst/>
          </a:prstGeom>
        </p:spPr>
      </p:pic>
      <p:sp>
        <p:nvSpPr>
          <p:cNvPr id="14" name="TextBox 13">
            <a:extLst>
              <a:ext uri="{FF2B5EF4-FFF2-40B4-BE49-F238E27FC236}">
                <a16:creationId xmlns:a16="http://schemas.microsoft.com/office/drawing/2014/main" id="{7537954B-6E29-6DCF-841D-882440B0D5B7}"/>
              </a:ext>
            </a:extLst>
          </p:cNvPr>
          <p:cNvSpPr txBox="1"/>
          <p:nvPr/>
        </p:nvSpPr>
        <p:spPr>
          <a:xfrm>
            <a:off x="3549908" y="5587347"/>
            <a:ext cx="7658744" cy="923330"/>
          </a:xfrm>
          <a:prstGeom prst="rect">
            <a:avLst/>
          </a:prstGeom>
          <a:noFill/>
        </p:spPr>
        <p:txBody>
          <a:bodyPr wrap="square" rtlCol="0">
            <a:spAutoFit/>
          </a:bodyPr>
          <a:lstStyle/>
          <a:p>
            <a:r>
              <a:rPr lang="en-GB" b="1" dirty="0">
                <a:latin typeface="Aptos Black" panose="020B0004020202020204" pitchFamily="34" charset="0"/>
                <a:cs typeface="Aharoni" panose="020F0502020204030204" pitchFamily="2" charset="-79"/>
              </a:rPr>
              <a:t>GreenPower Park, Coventry a £2.5 billion centre of excellence for battery technology, advanced manufacturing and clean energy innovation.</a:t>
            </a:r>
          </a:p>
        </p:txBody>
      </p:sp>
      <p:pic>
        <p:nvPicPr>
          <p:cNvPr id="16" name="Picture 15">
            <a:extLst>
              <a:ext uri="{FF2B5EF4-FFF2-40B4-BE49-F238E27FC236}">
                <a16:creationId xmlns:a16="http://schemas.microsoft.com/office/drawing/2014/main" id="{EF816623-F575-8D08-2B7E-8B32035E01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85826" y="2436800"/>
            <a:ext cx="8724734" cy="2817619"/>
          </a:xfrm>
          <a:prstGeom prst="rect">
            <a:avLst/>
          </a:prstGeom>
        </p:spPr>
      </p:pic>
    </p:spTree>
    <p:extLst>
      <p:ext uri="{BB962C8B-B14F-4D97-AF65-F5344CB8AC3E}">
        <p14:creationId xmlns:p14="http://schemas.microsoft.com/office/powerpoint/2010/main" val="3320299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AA5CB-8C2E-47EF-0AEA-2667E9D43C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4484AB-0FF9-46CF-C56E-E86CF3A7362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9">
            <a:extLst>
              <a:ext uri="{FF2B5EF4-FFF2-40B4-BE49-F238E27FC236}">
                <a16:creationId xmlns:a16="http://schemas.microsoft.com/office/drawing/2014/main" id="{AE691E97-0B4A-5E9A-06C2-7DBBDA23F194}"/>
              </a:ext>
            </a:extLst>
          </p:cNvPr>
          <p:cNvSpPr txBox="1"/>
          <p:nvPr/>
        </p:nvSpPr>
        <p:spPr>
          <a:xfrm>
            <a:off x="5401128" y="1241958"/>
            <a:ext cx="6493353" cy="5539978"/>
          </a:xfrm>
          <a:prstGeom prst="rect">
            <a:avLst/>
          </a:prstGeom>
        </p:spPr>
        <p:txBody>
          <a:bodyPr wrap="square" lIns="0" tIns="0" rIns="0" bIns="0" rtlCol="0" anchor="t">
            <a:spAutoFit/>
          </a:bodyPr>
          <a:lstStyle/>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r>
              <a:rPr lang="en-US" sz="2400" b="1" dirty="0">
                <a:solidFill>
                  <a:srgbClr val="3C3C3B"/>
                </a:solidFill>
                <a:latin typeface="Poppins Semi-Bold"/>
                <a:ea typeface="Poppins Semi-Bold"/>
                <a:cs typeface="Poppins Semi-Bold"/>
                <a:sym typeface="Poppins Semi-Bold"/>
              </a:rPr>
              <a:t>Aston University Engineering Academy Sixth Form  </a:t>
            </a:r>
          </a:p>
          <a:p>
            <a:pPr defTabSz="609630">
              <a:lnSpc>
                <a:spcPts val="2400"/>
              </a:lnSpc>
            </a:pPr>
            <a:r>
              <a:rPr lang="en-US" sz="2200" dirty="0">
                <a:solidFill>
                  <a:srgbClr val="3C3C3B"/>
                </a:solidFill>
                <a:latin typeface="Poppins Semi-Bold"/>
                <a:ea typeface="Poppins Semi-Bold"/>
                <a:cs typeface="Poppins Semi-Bold"/>
                <a:sym typeface="Poppins Semi-Bold"/>
              </a:rPr>
              <a:t>(Aston, Birmingham)</a:t>
            </a:r>
          </a:p>
          <a:p>
            <a:pPr defTabSz="609630">
              <a:lnSpc>
                <a:spcPts val="2400"/>
              </a:lnSpc>
            </a:pPr>
            <a:r>
              <a:rPr lang="en-US" sz="2200" dirty="0">
                <a:solidFill>
                  <a:srgbClr val="3C3C3B"/>
                </a:solidFill>
                <a:latin typeface="Poppins Semi-Bold"/>
                <a:ea typeface="Poppins Semi-Bold"/>
                <a:cs typeface="Poppins Semi-Bold"/>
                <a:sym typeface="Poppins Semi-Bold"/>
              </a:rPr>
              <a:t>Jewellery, Midwifery, Nursing, Marketing &amp; Social Media, Mechanical, Electronic or Civil Engineering &amp; more</a:t>
            </a:r>
          </a:p>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r>
              <a:rPr lang="en-US" sz="2400" b="1" dirty="0">
                <a:solidFill>
                  <a:srgbClr val="3C3C3B"/>
                </a:solidFill>
                <a:latin typeface="Poppins Semi-Bold"/>
                <a:ea typeface="Poppins Semi-Bold"/>
                <a:cs typeface="Poppins Semi-Bold"/>
                <a:sym typeface="Poppins Semi-Bold"/>
              </a:rPr>
              <a:t>Access Creative College</a:t>
            </a:r>
          </a:p>
          <a:p>
            <a:pPr defTabSz="609630">
              <a:lnSpc>
                <a:spcPts val="2400"/>
              </a:lnSpc>
            </a:pPr>
            <a:r>
              <a:rPr lang="en-US" sz="2000" dirty="0">
                <a:solidFill>
                  <a:srgbClr val="3C3C3B"/>
                </a:solidFill>
                <a:latin typeface="Poppins Semi-Bold"/>
                <a:ea typeface="Poppins Semi-Bold"/>
                <a:cs typeface="Poppins Semi-Bold"/>
                <a:sym typeface="Poppins Semi-Bold"/>
              </a:rPr>
              <a:t>(</a:t>
            </a:r>
            <a:r>
              <a:rPr lang="en-US" sz="2200" dirty="0">
                <a:solidFill>
                  <a:srgbClr val="3C3C3B"/>
                </a:solidFill>
                <a:latin typeface="Poppins Semi-Bold"/>
                <a:ea typeface="Poppins Semi-Bold"/>
                <a:cs typeface="Poppins Semi-Bold"/>
                <a:sym typeface="Poppins Semi-Bold"/>
              </a:rPr>
              <a:t>Digbeth, Birmingham)</a:t>
            </a:r>
          </a:p>
          <a:p>
            <a:pPr defTabSz="609630">
              <a:lnSpc>
                <a:spcPts val="2400"/>
              </a:lnSpc>
            </a:pPr>
            <a:r>
              <a:rPr lang="en-US" sz="2200" dirty="0">
                <a:solidFill>
                  <a:srgbClr val="3C3C3B"/>
                </a:solidFill>
                <a:latin typeface="Poppins Semi-Bold"/>
                <a:ea typeface="Poppins Semi-Bold"/>
                <a:cs typeface="Poppins Semi-Bold"/>
                <a:sym typeface="Poppins Semi-Bold"/>
              </a:rPr>
              <a:t>Music Production, Media &amp; Design, Games Development</a:t>
            </a:r>
          </a:p>
          <a:p>
            <a:pPr defTabSz="609630">
              <a:lnSpc>
                <a:spcPts val="2400"/>
              </a:lnSpc>
            </a:pPr>
            <a:endParaRPr lang="en-US" sz="2400" b="1" dirty="0">
              <a:solidFill>
                <a:srgbClr val="3C3C3B"/>
              </a:solidFill>
              <a:latin typeface="Poppins Semi-Bold"/>
              <a:ea typeface="Poppins Semi-Bold"/>
              <a:cs typeface="Poppins Semi-Bold"/>
              <a:sym typeface="Poppins Semi-Bold"/>
            </a:endParaRPr>
          </a:p>
          <a:p>
            <a:pPr defTabSz="609630">
              <a:lnSpc>
                <a:spcPts val="2400"/>
              </a:lnSpc>
            </a:pPr>
            <a:endParaRPr lang="en-US" sz="2400" b="1" dirty="0">
              <a:solidFill>
                <a:srgbClr val="3C3C3B"/>
              </a:solidFill>
              <a:latin typeface="Poppins Semi-Bold"/>
              <a:ea typeface="Poppins Semi-Bold"/>
              <a:cs typeface="Poppins Semi-Bold"/>
              <a:sym typeface="Poppins Semi-Bold"/>
            </a:endParaRPr>
          </a:p>
          <a:p>
            <a:pPr defTabSz="609630">
              <a:lnSpc>
                <a:spcPts val="2400"/>
              </a:lnSpc>
            </a:pPr>
            <a:r>
              <a:rPr lang="en-US" sz="2400" b="1" dirty="0">
                <a:solidFill>
                  <a:srgbClr val="3C3C3B"/>
                </a:solidFill>
                <a:latin typeface="Poppins Semi-Bold"/>
                <a:ea typeface="Poppins Semi-Bold"/>
                <a:cs typeface="Poppins Semi-Bold"/>
                <a:sym typeface="Poppins Semi-Bold"/>
              </a:rPr>
              <a:t>Creative Alliance </a:t>
            </a:r>
          </a:p>
          <a:p>
            <a:pPr defTabSz="609630">
              <a:lnSpc>
                <a:spcPts val="2400"/>
              </a:lnSpc>
            </a:pPr>
            <a:r>
              <a:rPr lang="en-US" sz="2200" dirty="0">
                <a:solidFill>
                  <a:srgbClr val="3C3C3B"/>
                </a:solidFill>
                <a:latin typeface="Poppins Semi-Bold"/>
                <a:ea typeface="Poppins Semi-Bold"/>
                <a:cs typeface="Poppins Semi-Bold"/>
                <a:sym typeface="Poppins Semi-Bold"/>
              </a:rPr>
              <a:t>(Digbeth, Birmingham): </a:t>
            </a:r>
          </a:p>
          <a:p>
            <a:pPr defTabSz="609630">
              <a:lnSpc>
                <a:spcPts val="2400"/>
              </a:lnSpc>
            </a:pPr>
            <a:r>
              <a:rPr lang="en-US" sz="2200" dirty="0">
                <a:solidFill>
                  <a:srgbClr val="3C3C3B"/>
                </a:solidFill>
                <a:latin typeface="Poppins Semi-Bold"/>
                <a:ea typeface="Poppins Semi-Bold"/>
                <a:cs typeface="Poppins Semi-Bold"/>
                <a:sym typeface="Poppins Semi-Bold"/>
              </a:rPr>
              <a:t>Creative, Digital &amp; Marketing</a:t>
            </a:r>
          </a:p>
          <a:p>
            <a:pPr defTabSz="609630">
              <a:lnSpc>
                <a:spcPts val="2400"/>
              </a:lnSpc>
            </a:pPr>
            <a:endParaRPr lang="en-US" sz="2000" b="1" dirty="0">
              <a:solidFill>
                <a:srgbClr val="3C3C3B"/>
              </a:solidFill>
              <a:latin typeface="Poppins Semi-Bold"/>
              <a:ea typeface="Poppins Semi-Bold"/>
              <a:cs typeface="Poppins Semi-Bold"/>
              <a:sym typeface="Poppins Semi-Bold"/>
            </a:endParaRPr>
          </a:p>
        </p:txBody>
      </p:sp>
      <p:pic>
        <p:nvPicPr>
          <p:cNvPr id="5" name="Picture 4">
            <a:extLst>
              <a:ext uri="{FF2B5EF4-FFF2-40B4-BE49-F238E27FC236}">
                <a16:creationId xmlns:a16="http://schemas.microsoft.com/office/drawing/2014/main" id="{E9939D2F-D6A9-AEDE-A730-06CEED39FA69}"/>
              </a:ext>
            </a:extLst>
          </p:cNvPr>
          <p:cNvPicPr>
            <a:picLocks noChangeAspect="1"/>
          </p:cNvPicPr>
          <p:nvPr/>
        </p:nvPicPr>
        <p:blipFill>
          <a:blip r:embed="rId4"/>
          <a:stretch>
            <a:fillRect/>
          </a:stretch>
        </p:blipFill>
        <p:spPr>
          <a:xfrm>
            <a:off x="2540346" y="1777042"/>
            <a:ext cx="2737944" cy="759124"/>
          </a:xfrm>
          <a:prstGeom prst="rect">
            <a:avLst/>
          </a:prstGeom>
        </p:spPr>
      </p:pic>
      <p:pic>
        <p:nvPicPr>
          <p:cNvPr id="7" name="Picture 6">
            <a:extLst>
              <a:ext uri="{FF2B5EF4-FFF2-40B4-BE49-F238E27FC236}">
                <a16:creationId xmlns:a16="http://schemas.microsoft.com/office/drawing/2014/main" id="{832A5615-8892-8915-C1BD-F6862AF7E70B}"/>
              </a:ext>
            </a:extLst>
          </p:cNvPr>
          <p:cNvPicPr>
            <a:picLocks noChangeAspect="1"/>
          </p:cNvPicPr>
          <p:nvPr/>
        </p:nvPicPr>
        <p:blipFill>
          <a:blip r:embed="rId5"/>
          <a:stretch>
            <a:fillRect/>
          </a:stretch>
        </p:blipFill>
        <p:spPr>
          <a:xfrm>
            <a:off x="2942344" y="3755881"/>
            <a:ext cx="2056810" cy="881489"/>
          </a:xfrm>
          <a:prstGeom prst="rect">
            <a:avLst/>
          </a:prstGeom>
        </p:spPr>
      </p:pic>
      <p:pic>
        <p:nvPicPr>
          <p:cNvPr id="9" name="Picture 8">
            <a:extLst>
              <a:ext uri="{FF2B5EF4-FFF2-40B4-BE49-F238E27FC236}">
                <a16:creationId xmlns:a16="http://schemas.microsoft.com/office/drawing/2014/main" id="{B844CCF1-1D7B-A451-C974-9D5E37C6901D}"/>
              </a:ext>
            </a:extLst>
          </p:cNvPr>
          <p:cNvPicPr>
            <a:picLocks noChangeAspect="1"/>
          </p:cNvPicPr>
          <p:nvPr/>
        </p:nvPicPr>
        <p:blipFill>
          <a:blip r:embed="rId6"/>
          <a:stretch>
            <a:fillRect/>
          </a:stretch>
        </p:blipFill>
        <p:spPr>
          <a:xfrm>
            <a:off x="3154250" y="5292740"/>
            <a:ext cx="1632997" cy="1128690"/>
          </a:xfrm>
          <a:prstGeom prst="rect">
            <a:avLst/>
          </a:prstGeom>
        </p:spPr>
      </p:pic>
    </p:spTree>
    <p:extLst>
      <p:ext uri="{BB962C8B-B14F-4D97-AF65-F5344CB8AC3E}">
        <p14:creationId xmlns:p14="http://schemas.microsoft.com/office/powerpoint/2010/main" val="3001538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3C771-3449-FD80-4F8F-0556A4E1213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E96DDF1-8C3D-3398-0107-E1603EB70F6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9">
            <a:extLst>
              <a:ext uri="{FF2B5EF4-FFF2-40B4-BE49-F238E27FC236}">
                <a16:creationId xmlns:a16="http://schemas.microsoft.com/office/drawing/2014/main" id="{5E119520-DF65-8CD3-C443-3FC06E8F2728}"/>
              </a:ext>
            </a:extLst>
          </p:cNvPr>
          <p:cNvSpPr txBox="1"/>
          <p:nvPr/>
        </p:nvSpPr>
        <p:spPr>
          <a:xfrm>
            <a:off x="4991818" y="702469"/>
            <a:ext cx="6998898" cy="8309967"/>
          </a:xfrm>
          <a:prstGeom prst="rect">
            <a:avLst/>
          </a:prstGeom>
        </p:spPr>
        <p:txBody>
          <a:bodyPr wrap="square" lIns="0" tIns="0" rIns="0" bIns="0" rtlCol="0" anchor="t">
            <a:spAutoFit/>
          </a:bodyPr>
          <a:lstStyle/>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r>
              <a:rPr lang="en-GB" sz="2400" b="1" dirty="0">
                <a:solidFill>
                  <a:srgbClr val="3C3C3B"/>
                </a:solidFill>
                <a:latin typeface="Poppins Semi-Bold"/>
                <a:ea typeface="Poppins Semi-Bold"/>
                <a:cs typeface="Poppins Semi-Bold"/>
                <a:sym typeface="Poppins Semi-Bold"/>
              </a:rPr>
              <a:t>In Comm Training </a:t>
            </a:r>
          </a:p>
          <a:p>
            <a:pPr defTabSz="609630">
              <a:lnSpc>
                <a:spcPts val="2400"/>
              </a:lnSpc>
            </a:pPr>
            <a:r>
              <a:rPr lang="en-GB" sz="2200" dirty="0">
                <a:solidFill>
                  <a:srgbClr val="3C3C3B"/>
                </a:solidFill>
                <a:latin typeface="Poppins Semi-Bold"/>
                <a:ea typeface="Poppins Semi-Bold"/>
                <a:cs typeface="Poppins Semi-Bold"/>
                <a:sym typeface="Poppins Semi-Bold"/>
              </a:rPr>
              <a:t>(Walsall)</a:t>
            </a:r>
          </a:p>
          <a:p>
            <a:pPr defTabSz="609630">
              <a:lnSpc>
                <a:spcPts val="2400"/>
              </a:lnSpc>
            </a:pPr>
            <a:r>
              <a:rPr lang="en-GB" sz="2200" dirty="0">
                <a:solidFill>
                  <a:srgbClr val="3C3C3B"/>
                </a:solidFill>
                <a:latin typeface="Poppins Semi-Bold"/>
                <a:ea typeface="Poppins Semi-Bold"/>
                <a:cs typeface="Poppins Semi-Bold"/>
                <a:sym typeface="Poppins Semi-Bold"/>
              </a:rPr>
              <a:t>Engineering, Manufacturing, Health &amp; Safety</a:t>
            </a:r>
          </a:p>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r>
              <a:rPr lang="en-US" sz="2400" b="1" dirty="0">
                <a:solidFill>
                  <a:srgbClr val="3C3C3B"/>
                </a:solidFill>
                <a:latin typeface="Poppins Semi-Bold"/>
                <a:ea typeface="Poppins Semi-Bold"/>
                <a:cs typeface="Poppins Semi-Bold"/>
                <a:sym typeface="Poppins Semi-Bold"/>
              </a:rPr>
              <a:t>Juniper Training</a:t>
            </a:r>
          </a:p>
          <a:p>
            <a:pPr defTabSz="609630">
              <a:lnSpc>
                <a:spcPts val="2400"/>
              </a:lnSpc>
            </a:pPr>
            <a:r>
              <a:rPr lang="en-US" sz="2200" dirty="0">
                <a:solidFill>
                  <a:srgbClr val="3C3C3B"/>
                </a:solidFill>
                <a:latin typeface="Poppins Semi-Bold"/>
                <a:ea typeface="Poppins Semi-Bold"/>
                <a:cs typeface="Poppins Semi-Bold"/>
                <a:sym typeface="Poppins Semi-Bold"/>
              </a:rPr>
              <a:t>(Wolverhampton, Walsall, Dudley, Sandwell, Coventry)</a:t>
            </a:r>
          </a:p>
          <a:p>
            <a:pPr defTabSz="609630">
              <a:lnSpc>
                <a:spcPts val="2400"/>
              </a:lnSpc>
            </a:pPr>
            <a:r>
              <a:rPr lang="en-US" sz="2200" dirty="0">
                <a:solidFill>
                  <a:srgbClr val="3C3C3B"/>
                </a:solidFill>
                <a:latin typeface="Poppins Semi-Bold"/>
                <a:ea typeface="Poppins Semi-Bold"/>
                <a:cs typeface="Poppins Semi-Bold"/>
                <a:sym typeface="Poppins Semi-Bold"/>
              </a:rPr>
              <a:t>Business, Customer Service, Construction, Logistics, Education, Sport</a:t>
            </a:r>
          </a:p>
          <a:p>
            <a:pPr defTabSz="609630">
              <a:lnSpc>
                <a:spcPts val="2400"/>
              </a:lnSpc>
            </a:pPr>
            <a:endParaRPr lang="en-US" sz="2000" dirty="0">
              <a:solidFill>
                <a:srgbClr val="3C3C3B"/>
              </a:solidFill>
              <a:latin typeface="Poppins Semi-Bold"/>
              <a:ea typeface="Poppins Semi-Bold"/>
              <a:cs typeface="Poppins Semi-Bold"/>
              <a:sym typeface="Poppins Semi-Bold"/>
            </a:endParaRPr>
          </a:p>
          <a:p>
            <a:pPr defTabSz="609630">
              <a:lnSpc>
                <a:spcPts val="2400"/>
              </a:lnSpc>
            </a:pPr>
            <a:endParaRPr lang="en-US" sz="2000" dirty="0">
              <a:solidFill>
                <a:srgbClr val="3C3C3B"/>
              </a:solidFill>
              <a:latin typeface="Poppins Semi-Bold"/>
              <a:ea typeface="Poppins Semi-Bold"/>
              <a:cs typeface="Poppins Semi-Bold"/>
              <a:sym typeface="Poppins Semi-Bold"/>
            </a:endParaRPr>
          </a:p>
          <a:p>
            <a:pPr defTabSz="609630">
              <a:lnSpc>
                <a:spcPts val="2400"/>
              </a:lnSpc>
            </a:pPr>
            <a:r>
              <a:rPr lang="en-US" sz="2400" b="1" dirty="0">
                <a:solidFill>
                  <a:srgbClr val="3C3C3B"/>
                </a:solidFill>
                <a:latin typeface="Poppins Semi-Bold"/>
                <a:ea typeface="Poppins Semi-Bold"/>
                <a:cs typeface="Poppins Semi-Bold"/>
                <a:sym typeface="Poppins Semi-Bold"/>
              </a:rPr>
              <a:t>Kaplan</a:t>
            </a:r>
          </a:p>
          <a:p>
            <a:pPr defTabSz="609630">
              <a:lnSpc>
                <a:spcPts val="2400"/>
              </a:lnSpc>
            </a:pPr>
            <a:r>
              <a:rPr lang="en-US" sz="2200" dirty="0">
                <a:solidFill>
                  <a:srgbClr val="3C3C3B"/>
                </a:solidFill>
                <a:latin typeface="Poppins Semi-Bold"/>
                <a:ea typeface="Poppins Semi-Bold"/>
                <a:cs typeface="Poppins Semi-Bold"/>
                <a:sym typeface="Poppins Semi-Bold"/>
              </a:rPr>
              <a:t>(Birmingham)</a:t>
            </a:r>
          </a:p>
          <a:p>
            <a:pPr defTabSz="609630">
              <a:lnSpc>
                <a:spcPts val="2400"/>
              </a:lnSpc>
            </a:pPr>
            <a:r>
              <a:rPr lang="en-US" sz="2200" dirty="0">
                <a:solidFill>
                  <a:srgbClr val="3C3C3B"/>
                </a:solidFill>
                <a:latin typeface="Poppins Semi-Bold"/>
                <a:ea typeface="Poppins Semi-Bold"/>
                <a:cs typeface="Poppins Semi-Bold"/>
                <a:sym typeface="Poppins Semi-Bold"/>
              </a:rPr>
              <a:t>Accountancy, Banking, Finance, Taxation, AI, Data, Technology</a:t>
            </a:r>
          </a:p>
          <a:p>
            <a:pPr defTabSz="609630">
              <a:lnSpc>
                <a:spcPts val="2400"/>
              </a:lnSpc>
            </a:pPr>
            <a:endParaRPr lang="en-US" sz="2200" b="1" dirty="0">
              <a:solidFill>
                <a:srgbClr val="3C3C3B"/>
              </a:solidFill>
              <a:latin typeface="Poppins Semi-Bold"/>
              <a:ea typeface="Poppins Semi-Bold"/>
              <a:cs typeface="Poppins Semi-Bold"/>
              <a:sym typeface="Poppins Semi-Bold"/>
            </a:endParaRPr>
          </a:p>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defTabSz="609630">
              <a:lnSpc>
                <a:spcPts val="2400"/>
              </a:lnSpc>
            </a:pPr>
            <a:r>
              <a:rPr lang="en-US" sz="2000" dirty="0">
                <a:solidFill>
                  <a:srgbClr val="3C3C3B"/>
                </a:solidFill>
                <a:latin typeface="Poppins Semi-Bold"/>
                <a:ea typeface="Poppins Semi-Bold"/>
                <a:cs typeface="Poppins Semi-Bold"/>
                <a:sym typeface="Poppins Semi-Bold"/>
              </a:rPr>
              <a:t> </a:t>
            </a:r>
          </a:p>
          <a:p>
            <a:pPr defTabSz="609630">
              <a:lnSpc>
                <a:spcPts val="2400"/>
              </a:lnSpc>
            </a:pPr>
            <a:endParaRPr lang="en-US" sz="2000" dirty="0">
              <a:solidFill>
                <a:srgbClr val="3C3C3B"/>
              </a:solidFill>
              <a:latin typeface="Poppins Semi-Bold"/>
              <a:ea typeface="Poppins Semi-Bold"/>
              <a:cs typeface="Poppins Semi-Bold"/>
              <a:sym typeface="Poppins Semi-Bold"/>
            </a:endParaRPr>
          </a:p>
          <a:p>
            <a:pPr defTabSz="609630">
              <a:lnSpc>
                <a:spcPts val="2400"/>
              </a:lnSpc>
            </a:pPr>
            <a:endParaRPr lang="en-US" sz="2000" b="1" dirty="0">
              <a:solidFill>
                <a:srgbClr val="3C3C3B"/>
              </a:solidFill>
              <a:latin typeface="Poppins Semi-Bold"/>
              <a:ea typeface="Poppins Semi-Bold"/>
              <a:cs typeface="Poppins Semi-Bold"/>
              <a:sym typeface="Poppins Semi-Bold"/>
            </a:endParaRPr>
          </a:p>
          <a:p>
            <a:pPr marL="342900" indent="-342900" defTabSz="609630">
              <a:lnSpc>
                <a:spcPts val="2400"/>
              </a:lnSpc>
              <a:buFontTx/>
              <a:buChar char="-"/>
            </a:pPr>
            <a:endParaRPr lang="en-US" sz="2000" dirty="0">
              <a:solidFill>
                <a:srgbClr val="3C3C3B"/>
              </a:solidFill>
              <a:latin typeface="Poppins Semi-Bold"/>
              <a:ea typeface="Poppins Semi-Bold"/>
              <a:cs typeface="Poppins Semi-Bold"/>
              <a:sym typeface="Poppins Semi-Bold"/>
            </a:endParaRPr>
          </a:p>
          <a:p>
            <a:pPr marL="342900" indent="-342900" defTabSz="609630">
              <a:lnSpc>
                <a:spcPts val="2400"/>
              </a:lnSpc>
              <a:buFontTx/>
              <a:buChar char="-"/>
            </a:pPr>
            <a:endParaRPr lang="en-US" sz="2000" dirty="0">
              <a:solidFill>
                <a:srgbClr val="3C3C3B"/>
              </a:solidFill>
              <a:latin typeface="Poppins Semi-Bold"/>
              <a:ea typeface="Poppins Semi-Bold"/>
              <a:cs typeface="Poppins Semi-Bold"/>
              <a:sym typeface="Poppins Semi-Bold"/>
            </a:endParaRPr>
          </a:p>
          <a:p>
            <a:pPr defTabSz="609630">
              <a:lnSpc>
                <a:spcPts val="2400"/>
              </a:lnSpc>
            </a:pPr>
            <a:endParaRPr lang="en-US" sz="2000" b="1" dirty="0">
              <a:solidFill>
                <a:srgbClr val="3C3C3B"/>
              </a:solidFill>
              <a:latin typeface="Poppins Semi-Bold"/>
              <a:ea typeface="Poppins Semi-Bold"/>
              <a:cs typeface="Poppins Semi-Bold"/>
              <a:sym typeface="Poppins Semi-Bold"/>
            </a:endParaRPr>
          </a:p>
        </p:txBody>
      </p:sp>
      <p:pic>
        <p:nvPicPr>
          <p:cNvPr id="5" name="Picture 4">
            <a:extLst>
              <a:ext uri="{FF2B5EF4-FFF2-40B4-BE49-F238E27FC236}">
                <a16:creationId xmlns:a16="http://schemas.microsoft.com/office/drawing/2014/main" id="{8EE758FE-6BB4-E814-E69E-941025ABEE3E}"/>
              </a:ext>
            </a:extLst>
          </p:cNvPr>
          <p:cNvPicPr>
            <a:picLocks noChangeAspect="1"/>
          </p:cNvPicPr>
          <p:nvPr/>
        </p:nvPicPr>
        <p:blipFill>
          <a:blip r:embed="rId4"/>
          <a:stretch>
            <a:fillRect/>
          </a:stretch>
        </p:blipFill>
        <p:spPr>
          <a:xfrm>
            <a:off x="2703332" y="3429000"/>
            <a:ext cx="2288486" cy="966564"/>
          </a:xfrm>
          <a:prstGeom prst="rect">
            <a:avLst/>
          </a:prstGeom>
        </p:spPr>
      </p:pic>
      <p:pic>
        <p:nvPicPr>
          <p:cNvPr id="13" name="Picture 12">
            <a:extLst>
              <a:ext uri="{FF2B5EF4-FFF2-40B4-BE49-F238E27FC236}">
                <a16:creationId xmlns:a16="http://schemas.microsoft.com/office/drawing/2014/main" id="{58785DA3-9A76-EA83-A8B5-AB6A5E978808}"/>
              </a:ext>
            </a:extLst>
          </p:cNvPr>
          <p:cNvPicPr>
            <a:picLocks noChangeAspect="1"/>
          </p:cNvPicPr>
          <p:nvPr/>
        </p:nvPicPr>
        <p:blipFill>
          <a:blip r:embed="rId5"/>
          <a:stretch>
            <a:fillRect/>
          </a:stretch>
        </p:blipFill>
        <p:spPr>
          <a:xfrm>
            <a:off x="2994061" y="2180363"/>
            <a:ext cx="1707028" cy="652329"/>
          </a:xfrm>
          <a:prstGeom prst="rect">
            <a:avLst/>
          </a:prstGeom>
        </p:spPr>
      </p:pic>
      <p:pic>
        <p:nvPicPr>
          <p:cNvPr id="15" name="Picture 14">
            <a:extLst>
              <a:ext uri="{FF2B5EF4-FFF2-40B4-BE49-F238E27FC236}">
                <a16:creationId xmlns:a16="http://schemas.microsoft.com/office/drawing/2014/main" id="{7BEEDE13-558E-224A-415E-B96F183940E8}"/>
              </a:ext>
            </a:extLst>
          </p:cNvPr>
          <p:cNvPicPr>
            <a:picLocks noChangeAspect="1"/>
          </p:cNvPicPr>
          <p:nvPr/>
        </p:nvPicPr>
        <p:blipFill>
          <a:blip r:embed="rId6"/>
          <a:stretch>
            <a:fillRect/>
          </a:stretch>
        </p:blipFill>
        <p:spPr>
          <a:xfrm>
            <a:off x="2629103" y="5295128"/>
            <a:ext cx="2362715" cy="966564"/>
          </a:xfrm>
          <a:prstGeom prst="rect">
            <a:avLst/>
          </a:prstGeom>
        </p:spPr>
      </p:pic>
    </p:spTree>
    <p:extLst>
      <p:ext uri="{BB962C8B-B14F-4D97-AF65-F5344CB8AC3E}">
        <p14:creationId xmlns:p14="http://schemas.microsoft.com/office/powerpoint/2010/main" val="965262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D340C-398C-B10F-90E0-D102E12F63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A7025F7-2465-5197-33A8-1DCEFF7A892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9">
            <a:extLst>
              <a:ext uri="{FF2B5EF4-FFF2-40B4-BE49-F238E27FC236}">
                <a16:creationId xmlns:a16="http://schemas.microsoft.com/office/drawing/2014/main" id="{E731B64A-6FB8-1F64-FB9D-4FA64C3E8708}"/>
              </a:ext>
            </a:extLst>
          </p:cNvPr>
          <p:cNvSpPr txBox="1"/>
          <p:nvPr/>
        </p:nvSpPr>
        <p:spPr>
          <a:xfrm>
            <a:off x="5797486" y="1194192"/>
            <a:ext cx="6061796" cy="4616648"/>
          </a:xfrm>
          <a:prstGeom prst="rect">
            <a:avLst/>
          </a:prstGeom>
        </p:spPr>
        <p:txBody>
          <a:bodyPr wrap="square" lIns="0" tIns="0" rIns="0" bIns="0" rtlCol="0" anchor="t">
            <a:spAutoFit/>
          </a:bodyPr>
          <a:lstStyle/>
          <a:p>
            <a:pPr defTabSz="609630">
              <a:lnSpc>
                <a:spcPts val="2400"/>
              </a:lnSpc>
            </a:pPr>
            <a:r>
              <a:rPr lang="en-GB" sz="2400" b="1" dirty="0">
                <a:solidFill>
                  <a:srgbClr val="3C3C3B"/>
                </a:solidFill>
                <a:latin typeface="Poppins Semi-Bold"/>
                <a:ea typeface="Poppins Semi-Bold"/>
                <a:cs typeface="Poppins Semi-Bold"/>
                <a:sym typeface="Poppins Semi-Bold"/>
              </a:rPr>
              <a:t>Make UK </a:t>
            </a:r>
          </a:p>
          <a:p>
            <a:pPr defTabSz="609630">
              <a:lnSpc>
                <a:spcPts val="2400"/>
              </a:lnSpc>
            </a:pPr>
            <a:r>
              <a:rPr lang="en-GB" sz="2200" dirty="0">
                <a:solidFill>
                  <a:srgbClr val="3C3C3B"/>
                </a:solidFill>
                <a:latin typeface="Poppins Semi-Bold"/>
                <a:ea typeface="Poppins Semi-Bold"/>
                <a:cs typeface="Poppins Semi-Bold"/>
                <a:sym typeface="Poppins Semi-Bold"/>
              </a:rPr>
              <a:t>(Aston, Birmingham)</a:t>
            </a:r>
          </a:p>
          <a:p>
            <a:pPr defTabSz="609630">
              <a:lnSpc>
                <a:spcPts val="2400"/>
              </a:lnSpc>
            </a:pPr>
            <a:r>
              <a:rPr lang="en-GB" sz="2200" dirty="0">
                <a:solidFill>
                  <a:srgbClr val="3C3C3B"/>
                </a:solidFill>
                <a:latin typeface="Poppins Semi-Bold"/>
                <a:ea typeface="Poppins Semi-Bold"/>
                <a:cs typeface="Poppins Semi-Bold"/>
                <a:sym typeface="Poppins Semi-Bold"/>
              </a:rPr>
              <a:t>Advanced Manufacturing</a:t>
            </a:r>
          </a:p>
          <a:p>
            <a:pPr defTabSz="609630">
              <a:lnSpc>
                <a:spcPts val="2400"/>
              </a:lnSpc>
            </a:pPr>
            <a:endParaRPr lang="en-GB" sz="2000" dirty="0">
              <a:solidFill>
                <a:srgbClr val="3C3C3B"/>
              </a:solidFill>
              <a:latin typeface="Poppins Semi-Bold"/>
              <a:ea typeface="Poppins Semi-Bold"/>
              <a:cs typeface="Poppins Semi-Bold"/>
              <a:sym typeface="Poppins Semi-Bold"/>
            </a:endParaRPr>
          </a:p>
          <a:p>
            <a:pPr defTabSz="609630">
              <a:lnSpc>
                <a:spcPts val="2400"/>
              </a:lnSpc>
            </a:pPr>
            <a:r>
              <a:rPr lang="en-GB" sz="2400" b="1" dirty="0">
                <a:solidFill>
                  <a:srgbClr val="3C3C3B"/>
                </a:solidFill>
                <a:latin typeface="Poppins Semi-Bold"/>
                <a:ea typeface="Poppins Semi-Bold"/>
                <a:cs typeface="Poppins Semi-Bold"/>
                <a:sym typeface="Poppins Semi-Bold"/>
              </a:rPr>
              <a:t>Nova Training </a:t>
            </a:r>
          </a:p>
          <a:p>
            <a:pPr defTabSz="609630">
              <a:lnSpc>
                <a:spcPts val="2400"/>
              </a:lnSpc>
            </a:pPr>
            <a:r>
              <a:rPr lang="en-GB" sz="2400" dirty="0">
                <a:solidFill>
                  <a:srgbClr val="3C3C3B"/>
                </a:solidFill>
                <a:latin typeface="Poppins Semi-Bold"/>
                <a:ea typeface="Poppins Semi-Bold"/>
                <a:cs typeface="Poppins Semi-Bold"/>
                <a:sym typeface="Poppins Semi-Bold"/>
              </a:rPr>
              <a:t>(</a:t>
            </a:r>
            <a:r>
              <a:rPr lang="en-GB" sz="2200" dirty="0">
                <a:solidFill>
                  <a:srgbClr val="3C3C3B"/>
                </a:solidFill>
                <a:latin typeface="Poppins Semi-Bold"/>
                <a:ea typeface="Poppins Semi-Bold"/>
                <a:cs typeface="Poppins Semi-Bold"/>
                <a:sym typeface="Poppins Semi-Bold"/>
              </a:rPr>
              <a:t>Walsall, Wolverhampton, Sandwell, Dudley, Birmingham)</a:t>
            </a:r>
          </a:p>
          <a:p>
            <a:pPr defTabSz="609630">
              <a:lnSpc>
                <a:spcPts val="2400"/>
              </a:lnSpc>
            </a:pPr>
            <a:r>
              <a:rPr lang="en-GB" sz="2200" dirty="0">
                <a:solidFill>
                  <a:srgbClr val="3C3C3B"/>
                </a:solidFill>
                <a:latin typeface="Poppins Semi-Bold"/>
                <a:ea typeface="Poppins Semi-Bold"/>
                <a:cs typeface="Poppins Semi-Bold"/>
                <a:sym typeface="Poppins Semi-Bold"/>
              </a:rPr>
              <a:t>ESports, Retail, Business, Customer Service, Motor Vehicle, Transport &amp; Warehouse, Early Years</a:t>
            </a:r>
          </a:p>
          <a:p>
            <a:pPr defTabSz="609630">
              <a:lnSpc>
                <a:spcPts val="2400"/>
              </a:lnSpc>
            </a:pPr>
            <a:endParaRPr lang="en-GB" sz="2000" b="1" dirty="0">
              <a:solidFill>
                <a:srgbClr val="3C3C3B"/>
              </a:solidFill>
              <a:latin typeface="Poppins Semi-Bold"/>
              <a:ea typeface="Poppins Semi-Bold"/>
              <a:cs typeface="Poppins Semi-Bold"/>
              <a:sym typeface="Poppins Semi-Bold"/>
            </a:endParaRPr>
          </a:p>
          <a:p>
            <a:pPr defTabSz="609630">
              <a:lnSpc>
                <a:spcPts val="2400"/>
              </a:lnSpc>
            </a:pPr>
            <a:r>
              <a:rPr lang="en-GB" sz="2400" b="1" dirty="0">
                <a:solidFill>
                  <a:srgbClr val="3C3C3B"/>
                </a:solidFill>
                <a:latin typeface="Poppins Semi-Bold"/>
                <a:ea typeface="Poppins Semi-Bold"/>
                <a:cs typeface="Poppins Semi-Bold"/>
                <a:sym typeface="Poppins Semi-Bold"/>
              </a:rPr>
              <a:t>The Development Manager</a:t>
            </a:r>
            <a:endParaRPr lang="en-US" sz="2400" dirty="0">
              <a:solidFill>
                <a:srgbClr val="3C3C3B"/>
              </a:solidFill>
              <a:latin typeface="Poppins Semi-Bold"/>
              <a:ea typeface="Poppins Semi-Bold"/>
              <a:cs typeface="Poppins Semi-Bold"/>
              <a:sym typeface="Poppins Semi-Bold"/>
            </a:endParaRPr>
          </a:p>
          <a:p>
            <a:pPr defTabSz="609630">
              <a:lnSpc>
                <a:spcPts val="2400"/>
              </a:lnSpc>
            </a:pPr>
            <a:r>
              <a:rPr lang="en-US" sz="2200" dirty="0">
                <a:solidFill>
                  <a:srgbClr val="3C3C3B"/>
                </a:solidFill>
                <a:latin typeface="Poppins Semi-Bold"/>
                <a:ea typeface="Poppins Semi-Bold"/>
                <a:cs typeface="Poppins Semi-Bold"/>
                <a:sym typeface="Poppins Semi-Bold"/>
              </a:rPr>
              <a:t>(Digbeth, Birmingham)</a:t>
            </a:r>
          </a:p>
          <a:p>
            <a:pPr defTabSz="609630">
              <a:lnSpc>
                <a:spcPts val="2400"/>
              </a:lnSpc>
            </a:pPr>
            <a:r>
              <a:rPr lang="en-US" sz="2200" dirty="0">
                <a:solidFill>
                  <a:srgbClr val="3C3C3B"/>
                </a:solidFill>
                <a:latin typeface="Poppins Semi-Bold"/>
                <a:ea typeface="Poppins Semi-Bold"/>
                <a:cs typeface="Poppins Semi-Bold"/>
                <a:sym typeface="Poppins Semi-Bold"/>
              </a:rPr>
              <a:t>AI &amp; Automation, Cyber Security, Data, Tech &amp; Networks, Software &amp; Marketing</a:t>
            </a:r>
          </a:p>
          <a:p>
            <a:pPr defTabSz="609630">
              <a:lnSpc>
                <a:spcPts val="2400"/>
              </a:lnSpc>
            </a:pPr>
            <a:endParaRPr lang="en-US" sz="2000" b="1" dirty="0">
              <a:solidFill>
                <a:srgbClr val="3C3C3B"/>
              </a:solidFill>
              <a:latin typeface="Poppins Semi-Bold"/>
              <a:ea typeface="Poppins Semi-Bold"/>
              <a:cs typeface="Poppins Semi-Bold"/>
              <a:sym typeface="Poppins Semi-Bold"/>
            </a:endParaRPr>
          </a:p>
        </p:txBody>
      </p:sp>
      <p:pic>
        <p:nvPicPr>
          <p:cNvPr id="7" name="Picture 6">
            <a:extLst>
              <a:ext uri="{FF2B5EF4-FFF2-40B4-BE49-F238E27FC236}">
                <a16:creationId xmlns:a16="http://schemas.microsoft.com/office/drawing/2014/main" id="{472537A2-A4CC-009A-3606-E06ADEC02634}"/>
              </a:ext>
            </a:extLst>
          </p:cNvPr>
          <p:cNvPicPr>
            <a:picLocks noChangeAspect="1"/>
          </p:cNvPicPr>
          <p:nvPr/>
        </p:nvPicPr>
        <p:blipFill>
          <a:blip r:embed="rId4"/>
          <a:stretch>
            <a:fillRect/>
          </a:stretch>
        </p:blipFill>
        <p:spPr>
          <a:xfrm>
            <a:off x="2983080" y="1509443"/>
            <a:ext cx="2313539" cy="991516"/>
          </a:xfrm>
          <a:prstGeom prst="rect">
            <a:avLst/>
          </a:prstGeom>
        </p:spPr>
      </p:pic>
      <p:pic>
        <p:nvPicPr>
          <p:cNvPr id="9" name="Picture 8">
            <a:extLst>
              <a:ext uri="{FF2B5EF4-FFF2-40B4-BE49-F238E27FC236}">
                <a16:creationId xmlns:a16="http://schemas.microsoft.com/office/drawing/2014/main" id="{CF19714C-356C-AC79-88DE-513687723500}"/>
              </a:ext>
            </a:extLst>
          </p:cNvPr>
          <p:cNvPicPr>
            <a:picLocks noChangeAspect="1"/>
          </p:cNvPicPr>
          <p:nvPr/>
        </p:nvPicPr>
        <p:blipFill>
          <a:blip r:embed="rId5"/>
          <a:stretch>
            <a:fillRect/>
          </a:stretch>
        </p:blipFill>
        <p:spPr>
          <a:xfrm>
            <a:off x="2983080" y="2766951"/>
            <a:ext cx="2359788" cy="1270654"/>
          </a:xfrm>
          <a:prstGeom prst="rect">
            <a:avLst/>
          </a:prstGeom>
        </p:spPr>
      </p:pic>
      <p:sp>
        <p:nvSpPr>
          <p:cNvPr id="11" name="TextBox 10">
            <a:extLst>
              <a:ext uri="{FF2B5EF4-FFF2-40B4-BE49-F238E27FC236}">
                <a16:creationId xmlns:a16="http://schemas.microsoft.com/office/drawing/2014/main" id="{19E3E2F6-BF9C-BFB5-B4CC-5671A272BAC7}"/>
              </a:ext>
            </a:extLst>
          </p:cNvPr>
          <p:cNvSpPr txBox="1"/>
          <p:nvPr/>
        </p:nvSpPr>
        <p:spPr>
          <a:xfrm>
            <a:off x="2536166" y="6076832"/>
            <a:ext cx="9506309" cy="707886"/>
          </a:xfrm>
          <a:prstGeom prst="rect">
            <a:avLst/>
          </a:prstGeom>
          <a:noFill/>
        </p:spPr>
        <p:txBody>
          <a:bodyPr wrap="square">
            <a:spAutoFit/>
          </a:bodyPr>
          <a:lstStyle/>
          <a:p>
            <a:pPr defTabSz="609630">
              <a:lnSpc>
                <a:spcPts val="2400"/>
              </a:lnSpc>
            </a:pPr>
            <a:r>
              <a:rPr lang="en-US" sz="2000" b="1" dirty="0">
                <a:solidFill>
                  <a:srgbClr val="3C3C3B"/>
                </a:solidFill>
                <a:latin typeface="Poppins Semi-Bold"/>
                <a:ea typeface="Poppins Semi-Bold"/>
                <a:cs typeface="Poppins Semi-Bold"/>
                <a:sym typeface="Poppins Semi-Bold"/>
              </a:rPr>
              <a:t>Some of the above may also be available at FE Colleges in your local area. Apprenticeships may also be advertised by employers directly.</a:t>
            </a:r>
            <a:endParaRPr lang="en-US" sz="2000" dirty="0">
              <a:solidFill>
                <a:srgbClr val="3C3C3B"/>
              </a:solidFill>
              <a:latin typeface="Poppins Semi-Bold"/>
              <a:ea typeface="Poppins Semi-Bold"/>
              <a:cs typeface="Poppins Semi-Bold"/>
              <a:sym typeface="Poppins Semi-Bold"/>
            </a:endParaRPr>
          </a:p>
        </p:txBody>
      </p:sp>
      <p:pic>
        <p:nvPicPr>
          <p:cNvPr id="13" name="Picture 12">
            <a:extLst>
              <a:ext uri="{FF2B5EF4-FFF2-40B4-BE49-F238E27FC236}">
                <a16:creationId xmlns:a16="http://schemas.microsoft.com/office/drawing/2014/main" id="{ACA42653-0C17-1F7C-DD49-DBACB0BF42D5}"/>
              </a:ext>
            </a:extLst>
          </p:cNvPr>
          <p:cNvPicPr>
            <a:picLocks noChangeAspect="1"/>
          </p:cNvPicPr>
          <p:nvPr/>
        </p:nvPicPr>
        <p:blipFill>
          <a:blip r:embed="rId6"/>
          <a:stretch>
            <a:fillRect/>
          </a:stretch>
        </p:blipFill>
        <p:spPr>
          <a:xfrm>
            <a:off x="3067818" y="4553331"/>
            <a:ext cx="2692748" cy="991516"/>
          </a:xfrm>
          <a:prstGeom prst="rect">
            <a:avLst/>
          </a:prstGeom>
        </p:spPr>
      </p:pic>
    </p:spTree>
    <p:extLst>
      <p:ext uri="{BB962C8B-B14F-4D97-AF65-F5344CB8AC3E}">
        <p14:creationId xmlns:p14="http://schemas.microsoft.com/office/powerpoint/2010/main" val="3486643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2C6F36-7F83-A6EF-4E13-02F15ED2DD2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4BA823F2-2B41-DD2A-0099-C1A7B511C8C3}"/>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b="-1"/>
          <a:stretch>
            <a:fillRect/>
          </a:stretch>
        </p:blipFill>
        <p:spPr>
          <a:xfrm>
            <a:off x="321731" y="557189"/>
            <a:ext cx="5668684" cy="5743618"/>
          </a:xfrm>
          <a:prstGeom prst="rect">
            <a:avLst/>
          </a:prstGeom>
        </p:spPr>
      </p:pic>
      <p:sp>
        <p:nvSpPr>
          <p:cNvPr id="2" name="TextBox 1">
            <a:extLst>
              <a:ext uri="{FF2B5EF4-FFF2-40B4-BE49-F238E27FC236}">
                <a16:creationId xmlns:a16="http://schemas.microsoft.com/office/drawing/2014/main" id="{AE613815-8DD1-0177-2728-C43A2AD20307}"/>
              </a:ext>
            </a:extLst>
          </p:cNvPr>
          <p:cNvSpPr txBox="1"/>
          <p:nvPr/>
        </p:nvSpPr>
        <p:spPr>
          <a:xfrm>
            <a:off x="2691443" y="557189"/>
            <a:ext cx="8798942" cy="6124754"/>
          </a:xfrm>
          <a:prstGeom prst="rect">
            <a:avLst/>
          </a:prstGeom>
          <a:noFill/>
        </p:spPr>
        <p:txBody>
          <a:bodyPr wrap="square" rtlCol="0">
            <a:spAutoFit/>
          </a:bodyPr>
          <a:lstStyle/>
          <a:p>
            <a:r>
              <a:rPr lang="en-GB" sz="1400" dirty="0">
                <a:latin typeface="Poppins Semi-Bold"/>
                <a:hlinkClick r:id="rId4"/>
              </a:rPr>
              <a:t>West Midlands Growth Plan</a:t>
            </a:r>
            <a:r>
              <a:rPr lang="en-GB" sz="1400" dirty="0">
                <a:latin typeface="Poppins Semi-Bold"/>
              </a:rPr>
              <a:t> </a:t>
            </a:r>
          </a:p>
          <a:p>
            <a:endParaRPr lang="en-GB" sz="1400" dirty="0">
              <a:latin typeface="Poppins Semi-Bold"/>
            </a:endParaRPr>
          </a:p>
          <a:p>
            <a:r>
              <a:rPr lang="en-GB" sz="1400" dirty="0">
                <a:latin typeface="Poppins Semi-Bold"/>
                <a:hlinkClick r:id="rId5"/>
              </a:rPr>
              <a:t>WMCA - The Post-Exam Survival Guide</a:t>
            </a:r>
            <a:endParaRPr lang="en-GB" sz="1400" dirty="0">
              <a:latin typeface="Poppins Semi-Bold"/>
            </a:endParaRPr>
          </a:p>
          <a:p>
            <a:endParaRPr lang="en-GB" sz="1400" dirty="0">
              <a:latin typeface="Poppins Semi-Bold"/>
            </a:endParaRPr>
          </a:p>
          <a:p>
            <a:r>
              <a:rPr lang="en-GB" sz="1400" dirty="0">
                <a:latin typeface="Poppins Semi-Bold"/>
                <a:hlinkClick r:id="rId6"/>
              </a:rPr>
              <a:t>Birmingham Careers Service</a:t>
            </a:r>
            <a:endParaRPr lang="en-GB" sz="1400" dirty="0">
              <a:latin typeface="Poppins Semi-Bold"/>
            </a:endParaRPr>
          </a:p>
          <a:p>
            <a:endParaRPr lang="en-GB" sz="1400" dirty="0">
              <a:latin typeface="Poppins Semi-Bold"/>
            </a:endParaRPr>
          </a:p>
          <a:p>
            <a:r>
              <a:rPr lang="en-GB" sz="1400" u="sng" dirty="0">
                <a:latin typeface="Poppins Semi-Bold"/>
                <a:hlinkClick r:id="rId7"/>
              </a:rPr>
              <a:t>Residents | Solihull Metropolitan Borough Council</a:t>
            </a:r>
            <a:endParaRPr lang="en-GB" sz="1400" dirty="0">
              <a:latin typeface="Poppins Semi-Bold"/>
            </a:endParaRPr>
          </a:p>
          <a:p>
            <a:endParaRPr lang="en-GB" sz="1400" dirty="0">
              <a:latin typeface="Poppins Semi-Bold"/>
            </a:endParaRPr>
          </a:p>
          <a:p>
            <a:r>
              <a:rPr lang="en-GB" sz="1400" dirty="0">
                <a:latin typeface="Poppins Semi-Bold"/>
                <a:hlinkClick r:id="rId8"/>
              </a:rPr>
              <a:t>Sandwell Careers Service</a:t>
            </a:r>
            <a:endParaRPr lang="en-GB" sz="1400" dirty="0">
              <a:latin typeface="Poppins Semi-Bold"/>
            </a:endParaRPr>
          </a:p>
          <a:p>
            <a:endParaRPr lang="en-GB" sz="1400" dirty="0">
              <a:latin typeface="Poppins Semi-Bold"/>
            </a:endParaRPr>
          </a:p>
          <a:p>
            <a:r>
              <a:rPr lang="en-GB" sz="1400" dirty="0">
                <a:latin typeface="Poppins Semi-Bold"/>
                <a:hlinkClick r:id="rId9"/>
              </a:rPr>
              <a:t>Connexions Dudley</a:t>
            </a:r>
            <a:endParaRPr lang="en-GB" sz="1400" dirty="0">
              <a:latin typeface="Poppins Semi-Bold"/>
            </a:endParaRPr>
          </a:p>
          <a:p>
            <a:endParaRPr lang="en-GB" sz="1400" dirty="0">
              <a:latin typeface="Poppins Semi-Bold"/>
            </a:endParaRPr>
          </a:p>
          <a:p>
            <a:r>
              <a:rPr lang="en-GB" sz="1400" dirty="0">
                <a:latin typeface="Poppins Semi-Bold"/>
                <a:hlinkClick r:id="rId10"/>
              </a:rPr>
              <a:t>Wolves Workbox - Wolverhampton Connexions </a:t>
            </a:r>
            <a:endParaRPr lang="en-GB" sz="1400" dirty="0">
              <a:latin typeface="Poppins Semi-Bold"/>
            </a:endParaRPr>
          </a:p>
          <a:p>
            <a:endParaRPr lang="en-GB" sz="1400" dirty="0">
              <a:latin typeface="Poppins Semi-Bold"/>
            </a:endParaRPr>
          </a:p>
          <a:p>
            <a:r>
              <a:rPr lang="en-GB" sz="1400" dirty="0">
                <a:latin typeface="Poppins Semi-Bold"/>
                <a:hlinkClick r:id="rId11"/>
              </a:rPr>
              <a:t>Walsall Works</a:t>
            </a:r>
            <a:endParaRPr lang="en-GB" sz="1400" dirty="0">
              <a:latin typeface="Poppins Semi-Bold"/>
            </a:endParaRPr>
          </a:p>
          <a:p>
            <a:endParaRPr lang="en-GB" sz="1400" dirty="0">
              <a:latin typeface="Poppins Semi-Bold"/>
            </a:endParaRPr>
          </a:p>
          <a:p>
            <a:r>
              <a:rPr lang="en-GB" sz="1400" dirty="0">
                <a:latin typeface="Poppins Semi-Bold"/>
                <a:hlinkClick r:id="rId12"/>
              </a:rPr>
              <a:t>Coventry Careers Advice Shop</a:t>
            </a:r>
            <a:endParaRPr lang="en-GB" sz="1400" dirty="0">
              <a:latin typeface="Poppins Semi-Bold"/>
            </a:endParaRPr>
          </a:p>
          <a:p>
            <a:endParaRPr lang="en-GB" sz="1400" dirty="0">
              <a:latin typeface="Poppins Semi-Bold"/>
            </a:endParaRPr>
          </a:p>
          <a:p>
            <a:r>
              <a:rPr lang="en-GB" sz="1400" dirty="0">
                <a:latin typeface="Poppins Semi-Bold"/>
                <a:hlinkClick r:id="rId13"/>
              </a:rPr>
              <a:t>Coventry Opportunities – Slenky App </a:t>
            </a:r>
            <a:endParaRPr lang="en-GB" sz="1400" dirty="0">
              <a:latin typeface="Poppins Semi-Bold"/>
            </a:endParaRPr>
          </a:p>
          <a:p>
            <a:endParaRPr lang="en-GB" sz="1400" dirty="0">
              <a:latin typeface="Poppins Semi-Bold"/>
            </a:endParaRPr>
          </a:p>
          <a:p>
            <a:r>
              <a:rPr lang="en-GB" sz="1400" dirty="0">
                <a:latin typeface="Poppins Semi-Bold"/>
                <a:hlinkClick r:id="rId14"/>
              </a:rPr>
              <a:t>Coventry and Warwickshire Chamber Training &amp; Advice</a:t>
            </a:r>
            <a:endParaRPr lang="en-GB" sz="1400" dirty="0">
              <a:latin typeface="Poppins Semi-Bold"/>
            </a:endParaRPr>
          </a:p>
          <a:p>
            <a:endParaRPr lang="en-GB" sz="1400" dirty="0">
              <a:latin typeface="Poppins Semi-Bold"/>
            </a:endParaRPr>
          </a:p>
          <a:p>
            <a:r>
              <a:rPr lang="en-GB" sz="1400" dirty="0">
                <a:latin typeface="Poppins Semi-Bold"/>
                <a:hlinkClick r:id="rId15"/>
              </a:rPr>
              <a:t>The King’s Trust</a:t>
            </a:r>
            <a:endParaRPr lang="en-GB" sz="1400" dirty="0">
              <a:latin typeface="Poppins Semi-Bold"/>
            </a:endParaRPr>
          </a:p>
          <a:p>
            <a:endParaRPr lang="en-GB" sz="1400" dirty="0">
              <a:latin typeface="Poppins Semi-Bold"/>
            </a:endParaRPr>
          </a:p>
          <a:p>
            <a:r>
              <a:rPr lang="en-GB" sz="1400" dirty="0">
                <a:latin typeface="Poppins Semi-Bold"/>
                <a:hlinkClick r:id="rId16"/>
              </a:rPr>
              <a:t>National Careers Service</a:t>
            </a:r>
            <a:endParaRPr lang="en-GB" sz="1400" dirty="0">
              <a:latin typeface="Poppins Semi-Bold"/>
            </a:endParaRPr>
          </a:p>
          <a:p>
            <a:endParaRPr lang="en-GB" sz="1400" dirty="0">
              <a:latin typeface="Poppins Semi-Bold"/>
              <a:hlinkClick r:id="rId17"/>
            </a:endParaRPr>
          </a:p>
          <a:p>
            <a:r>
              <a:rPr lang="en-GB" sz="1400" dirty="0">
                <a:latin typeface="Poppins Semi-Bold"/>
                <a:hlinkClick r:id="rId17"/>
              </a:rPr>
              <a:t>Find an Apprenticeship</a:t>
            </a:r>
            <a:endParaRPr lang="en-GB" sz="1400" dirty="0">
              <a:latin typeface="Poppins Semi-Bold"/>
            </a:endParaRPr>
          </a:p>
          <a:p>
            <a:endParaRPr lang="en-GB" sz="1400" dirty="0">
              <a:latin typeface="Poppins Semi-Bold"/>
            </a:endParaRPr>
          </a:p>
        </p:txBody>
      </p:sp>
      <p:sp>
        <p:nvSpPr>
          <p:cNvPr id="7" name="TextBox 6">
            <a:extLst>
              <a:ext uri="{FF2B5EF4-FFF2-40B4-BE49-F238E27FC236}">
                <a16:creationId xmlns:a16="http://schemas.microsoft.com/office/drawing/2014/main" id="{575B913D-BC4C-24B9-7E01-3584783ED7D5}"/>
              </a:ext>
            </a:extLst>
          </p:cNvPr>
          <p:cNvSpPr txBox="1"/>
          <p:nvPr/>
        </p:nvSpPr>
        <p:spPr>
          <a:xfrm>
            <a:off x="517586" y="1275993"/>
            <a:ext cx="1673524" cy="169277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600" b="1" dirty="0">
                <a:solidFill>
                  <a:schemeClr val="bg1"/>
                </a:solidFill>
                <a:latin typeface="Poppins Semi-Bold"/>
              </a:rPr>
              <a:t>Links</a:t>
            </a:r>
            <a:r>
              <a:rPr kumimoji="0" lang="en-GB" sz="2600" b="1" i="0" u="none" strike="noStrike" kern="1200" cap="none" spc="0" normalizeH="0" baseline="0" noProof="0" dirty="0">
                <a:ln>
                  <a:noFill/>
                </a:ln>
                <a:solidFill>
                  <a:schemeClr val="bg1"/>
                </a:solidFill>
                <a:effectLst/>
                <a:uLnTx/>
                <a:uFillTx/>
                <a:latin typeface="Poppins Semi-Bold"/>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chemeClr val="bg1"/>
                </a:solidFill>
                <a:effectLst/>
                <a:uLnTx/>
                <a:uFillTx/>
                <a:latin typeface="Poppins Semi-Bold"/>
                <a:ea typeface="+mn-ea"/>
                <a:cs typeface="+mn-cs"/>
              </a:rPr>
              <a:t>&amp;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chemeClr val="bg1"/>
                </a:solidFill>
                <a:effectLst/>
                <a:uLnTx/>
                <a:uFillTx/>
                <a:latin typeface="Poppins Semi-Bold"/>
                <a:ea typeface="+mn-ea"/>
                <a:cs typeface="+mn-cs"/>
              </a:rPr>
              <a:t>Useful Websites</a:t>
            </a:r>
          </a:p>
        </p:txBody>
      </p:sp>
    </p:spTree>
    <p:extLst>
      <p:ext uri="{BB962C8B-B14F-4D97-AF65-F5344CB8AC3E}">
        <p14:creationId xmlns:p14="http://schemas.microsoft.com/office/powerpoint/2010/main" val="1994402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A01B3A3E01C46B68A68956A53F376" ma:contentTypeVersion="27" ma:contentTypeDescription="Create a new document." ma:contentTypeScope="" ma:versionID="5d5b6c428b6ac1ded20bcc7303877a5b">
  <xsd:schema xmlns:xsd="http://www.w3.org/2001/XMLSchema" xmlns:xs="http://www.w3.org/2001/XMLSchema" xmlns:p="http://schemas.microsoft.com/office/2006/metadata/properties" xmlns:ns2="01cdd075-c344-4c65-8551-ba9dc45e0196" xmlns:ns3="6c2c260b-7b8b-4528-a165-310b68aa19c0" targetNamespace="http://schemas.microsoft.com/office/2006/metadata/properties" ma:root="true" ma:fieldsID="92d924a8168c65035eeefd968babf21f" ns2:_="" ns3:_="">
    <xsd:import namespace="01cdd075-c344-4c65-8551-ba9dc45e0196"/>
    <xsd:import namespace="6c2c260b-7b8b-4528-a165-310b68aa19c0"/>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2:MediaServiceAutoTags" minOccurs="0"/>
                <xsd:element ref="ns2:MediaServiceOCR" minOccurs="0"/>
                <xsd:element ref="ns2:MediaServiceLocation" minOccurs="0"/>
                <xsd:element ref="ns3:SharedWithDetails" minOccurs="0"/>
                <xsd:element ref="ns2:MediaServiceEventHashCode" minOccurs="0"/>
                <xsd:element ref="ns2:MediaServiceGenerationTime" minOccurs="0"/>
                <xsd:element ref="ns2:Location" minOccurs="0"/>
                <xsd:element ref="ns2:f07d3687-ac90-42b1-a51b-18f0a9d734dcCountryOrRegion" minOccurs="0"/>
                <xsd:element ref="ns2:f07d3687-ac90-42b1-a51b-18f0a9d734dcState" minOccurs="0"/>
                <xsd:element ref="ns2:f07d3687-ac90-42b1-a51b-18f0a9d734dcCity" minOccurs="0"/>
                <xsd:element ref="ns2:f07d3687-ac90-42b1-a51b-18f0a9d734dcPostalCode" minOccurs="0"/>
                <xsd:element ref="ns2:f07d3687-ac90-42b1-a51b-18f0a9d734dcStreet" minOccurs="0"/>
                <xsd:element ref="ns2:f07d3687-ac90-42b1-a51b-18f0a9d734dcGeoLoc" minOccurs="0"/>
                <xsd:element ref="ns2:f07d3687-ac90-42b1-a51b-18f0a9d734dcDispNa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cdd075-c344-4c65-8551-ba9dc45e01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Location" ma:index="14"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Location" ma:index="18" nillable="true" ma:displayName="Location" ma:format="Dropdown" ma:internalName="Location">
      <xsd:simpleType>
        <xsd:restriction base="dms:Unknown"/>
      </xsd:simpleType>
    </xsd:element>
    <xsd:element name="f07d3687-ac90-42b1-a51b-18f0a9d734dcCountryOrRegion" ma:index="19" nillable="true" ma:displayName="Location: Country/Region" ma:internalName="CountryOrRegion" ma:readOnly="true">
      <xsd:simpleType>
        <xsd:restriction base="dms:Text"/>
      </xsd:simpleType>
    </xsd:element>
    <xsd:element name="f07d3687-ac90-42b1-a51b-18f0a9d734dcState" ma:index="20" nillable="true" ma:displayName="Location: State" ma:internalName="State" ma:readOnly="true">
      <xsd:simpleType>
        <xsd:restriction base="dms:Text"/>
      </xsd:simpleType>
    </xsd:element>
    <xsd:element name="f07d3687-ac90-42b1-a51b-18f0a9d734dcCity" ma:index="21" nillable="true" ma:displayName="Location: City" ma:internalName="City" ma:readOnly="true">
      <xsd:simpleType>
        <xsd:restriction base="dms:Text"/>
      </xsd:simpleType>
    </xsd:element>
    <xsd:element name="f07d3687-ac90-42b1-a51b-18f0a9d734dcPostalCode" ma:index="22" nillable="true" ma:displayName="Location: Postal Code" ma:internalName="PostalCode" ma:readOnly="true">
      <xsd:simpleType>
        <xsd:restriction base="dms:Text"/>
      </xsd:simpleType>
    </xsd:element>
    <xsd:element name="f07d3687-ac90-42b1-a51b-18f0a9d734dcStreet" ma:index="23" nillable="true" ma:displayName="Location: Street" ma:internalName="Street" ma:readOnly="true">
      <xsd:simpleType>
        <xsd:restriction base="dms:Text"/>
      </xsd:simpleType>
    </xsd:element>
    <xsd:element name="f07d3687-ac90-42b1-a51b-18f0a9d734dcGeoLoc" ma:index="24" nillable="true" ma:displayName="Location: Coordinates" ma:internalName="GeoLoc" ma:readOnly="true">
      <xsd:simpleType>
        <xsd:restriction base="dms:Unknown"/>
      </xsd:simpleType>
    </xsd:element>
    <xsd:element name="f07d3687-ac90-42b1-a51b-18f0a9d734dcDispName" ma:index="25" nillable="true" ma:displayName="Location: Name" ma:internalName="DispName" ma:readOnly="true">
      <xsd:simpleType>
        <xsd:restriction base="dms:Text"/>
      </xsd:simpleType>
    </xsd:element>
    <xsd:element name="MediaServiceAutoKeyPoints" ma:index="26" nillable="true" ma:displayName="MediaServiceAutoKeyPoints" ma:hidden="true" ma:internalName="MediaServiceAutoKeyPoints" ma:readOnly="true">
      <xsd:simpleType>
        <xsd:restriction base="dms:Note"/>
      </xsd:simpleType>
    </xsd:element>
    <xsd:element name="MediaServiceKeyPoints" ma:index="27" nillable="true" ma:displayName="KeyPoints" ma:internalName="MediaServiceKeyPoints" ma:readOnly="true">
      <xsd:simpleType>
        <xsd:restriction base="dms:Note">
          <xsd:maxLength value="255"/>
        </xsd:restriction>
      </xsd:simpleType>
    </xsd:element>
    <xsd:element name="MediaLengthInSeconds" ma:index="28" nillable="true" ma:displayName="Length (seconds)" ma:internalName="MediaLengthInSeconds" ma:readOnly="true">
      <xsd:simpleType>
        <xsd:restriction base="dms:Unknown"/>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ff8b8215-537e-473c-a938-1c22ac075c1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3" nillable="true" ma:displayName="MediaServiceSearchProperties" ma:hidden="true" ma:internalName="MediaServiceSearchProperties" ma:readOnly="true">
      <xsd:simpleType>
        <xsd:restriction base="dms:Note"/>
      </xsd:simpleType>
    </xsd:element>
    <xsd:element name="MediaServiceBillingMetadata" ma:index="3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2c260b-7b8b-4528-a165-310b68aa19c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31" nillable="true" ma:displayName="Taxonomy Catch All Column" ma:hidden="true" ma:list="{177cddd9-1127-4499-8272-b131e8285558}" ma:internalName="TaxCatchAll" ma:showField="CatchAllData" ma:web="6c2c260b-7b8b-4528-a165-310b68aa19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ocation xmlns="01cdd075-c344-4c65-8551-ba9dc45e0196" xsi:nil="true"/>
    <lcf76f155ced4ddcb4097134ff3c332f xmlns="01cdd075-c344-4c65-8551-ba9dc45e0196">
      <Terms xmlns="http://schemas.microsoft.com/office/infopath/2007/PartnerControls"/>
    </lcf76f155ced4ddcb4097134ff3c332f>
    <TaxCatchAll xmlns="6c2c260b-7b8b-4528-a165-310b68aa19c0" xsi:nil="true"/>
  </documentManagement>
</p:properties>
</file>

<file path=customXml/itemProps1.xml><?xml version="1.0" encoding="utf-8"?>
<ds:datastoreItem xmlns:ds="http://schemas.openxmlformats.org/officeDocument/2006/customXml" ds:itemID="{BDC5849A-AF6D-427D-BE6A-F10C7A3D3D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cdd075-c344-4c65-8551-ba9dc45e0196"/>
    <ds:schemaRef ds:uri="6c2c260b-7b8b-4528-a165-310b68aa19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C4B59B-D881-4FEA-84CC-B8F03F5E5B5D}">
  <ds:schemaRefs>
    <ds:schemaRef ds:uri="http://schemas.microsoft.com/sharepoint/v3/contenttype/forms"/>
  </ds:schemaRefs>
</ds:datastoreItem>
</file>

<file path=customXml/itemProps3.xml><?xml version="1.0" encoding="utf-8"?>
<ds:datastoreItem xmlns:ds="http://schemas.openxmlformats.org/officeDocument/2006/customXml" ds:itemID="{F87D39B7-30F2-4FEE-9EE2-695D9824545F}">
  <ds:schemaRefs>
    <ds:schemaRef ds:uri="http://schemas.microsoft.com/office/2006/documentManagement/types"/>
    <ds:schemaRef ds:uri="6c2c260b-7b8b-4528-a165-310b68aa19c0"/>
    <ds:schemaRef ds:uri="http://purl.org/dc/elements/1.1/"/>
    <ds:schemaRef ds:uri="http://www.w3.org/XML/1998/namespace"/>
    <ds:schemaRef ds:uri="http://purl.org/dc/terms/"/>
    <ds:schemaRef ds:uri="http://schemas.microsoft.com/office/infopath/2007/PartnerControls"/>
    <ds:schemaRef ds:uri="http://purl.org/dc/dcmitype/"/>
    <ds:schemaRef ds:uri="http://schemas.openxmlformats.org/package/2006/metadata/core-properties"/>
    <ds:schemaRef ds:uri="01cdd075-c344-4c65-8551-ba9dc45e0196"/>
    <ds:schemaRef ds:uri="http://schemas.microsoft.com/office/2006/metadata/properties"/>
  </ds:schemaRefs>
</ds:datastoreItem>
</file>

<file path=docMetadata/LabelInfo.xml><?xml version="1.0" encoding="utf-8"?>
<clbl:labelList xmlns:clbl="http://schemas.microsoft.com/office/2020/mipLabelMetadata">
  <clbl:label id="{0859eb45-f1ae-4e0a-9efa-e6d66bbb672f}" enabled="0" method="" siteId="{0859eb45-f1ae-4e0a-9efa-e6d66bbb672f}" removed="1"/>
</clbl:labelList>
</file>

<file path=docProps/app.xml><?xml version="1.0" encoding="utf-8"?>
<Properties xmlns="http://schemas.openxmlformats.org/officeDocument/2006/extended-properties" xmlns:vt="http://schemas.openxmlformats.org/officeDocument/2006/docPropsVTypes">
  <TotalTime>2920</TotalTime>
  <Words>2640</Words>
  <Application>Microsoft Office PowerPoint</Application>
  <PresentationFormat>Widescreen</PresentationFormat>
  <Paragraphs>210</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Aptos Black</vt:lpstr>
      <vt:lpstr>Aptos Display</vt:lpstr>
      <vt:lpstr>Arial</vt:lpstr>
      <vt:lpstr>Poppins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Twomey</dc:creator>
  <cp:lastModifiedBy>Paul Carbery</cp:lastModifiedBy>
  <cp:revision>9</cp:revision>
  <cp:lastPrinted>2026-03-06T13:49:23Z</cp:lastPrinted>
  <dcterms:created xsi:type="dcterms:W3CDTF">2026-03-03T13:45:20Z</dcterms:created>
  <dcterms:modified xsi:type="dcterms:W3CDTF">2026-10-12T07:11:40Z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0x010100447A01B3A3E01C46B68A68956A53F376</vt:lpwstr>
  </property>
  <property fmtid="{D5CDD505-2E9C-101B-9397-08002B2CF9AE}" pid="3" name="MediaServiceImageTags">
    <vt:lpwstr/>
  </property>
</Properties>
</file>